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281" r:id="rId5"/>
    <p:sldId id="309" r:id="rId6"/>
    <p:sldId id="288" r:id="rId7"/>
    <p:sldId id="297" r:id="rId8"/>
    <p:sldId id="291" r:id="rId9"/>
    <p:sldId id="276" r:id="rId10"/>
    <p:sldId id="262" r:id="rId11"/>
    <p:sldId id="296" r:id="rId12"/>
    <p:sldId id="292" r:id="rId13"/>
    <p:sldId id="293" r:id="rId14"/>
    <p:sldId id="295" r:id="rId15"/>
    <p:sldId id="272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1F93A8-ADAB-04A3-8CD7-A769A05CBE8A}" v="8" dt="2025-08-28T21:15:48.8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8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selin Bourges" userId="S::josselin.bourges@un.org::2853f2c9-8004-4548-bb73-10249e173b61" providerId="AD" clId="Web-{958D9C6A-FFE9-9604-30D5-C15591C01108}"/>
    <pc:docChg chg="addSld delSld modSld">
      <pc:chgData name="Josselin Bourges" userId="S::josselin.bourges@un.org::2853f2c9-8004-4548-bb73-10249e173b61" providerId="AD" clId="Web-{958D9C6A-FFE9-9604-30D5-C15591C01108}" dt="2025-08-15T20:40:43.506" v="198"/>
      <pc:docMkLst>
        <pc:docMk/>
      </pc:docMkLst>
      <pc:sldChg chg="del">
        <pc:chgData name="Josselin Bourges" userId="S::josselin.bourges@un.org::2853f2c9-8004-4548-bb73-10249e173b61" providerId="AD" clId="Web-{958D9C6A-FFE9-9604-30D5-C15591C01108}" dt="2025-08-15T20:26:51.244" v="12"/>
        <pc:sldMkLst>
          <pc:docMk/>
          <pc:sldMk cId="2633784030" sldId="256"/>
        </pc:sldMkLst>
      </pc:sldChg>
      <pc:sldChg chg="modSp add modNotes">
        <pc:chgData name="Josselin Bourges" userId="S::josselin.bourges@un.org::2853f2c9-8004-4548-bb73-10249e173b61" providerId="AD" clId="Web-{958D9C6A-FFE9-9604-30D5-C15591C01108}" dt="2025-08-15T20:38:59.206" v="144"/>
        <pc:sldMkLst>
          <pc:docMk/>
          <pc:sldMk cId="3474446520" sldId="262"/>
        </pc:sldMkLst>
        <pc:spChg chg="mod">
          <ac:chgData name="Josselin Bourges" userId="S::josselin.bourges@un.org::2853f2c9-8004-4548-bb73-10249e173b61" providerId="AD" clId="Web-{958D9C6A-FFE9-9604-30D5-C15591C01108}" dt="2025-08-15T20:30:57.972" v="87" actId="20577"/>
          <ac:spMkLst>
            <pc:docMk/>
            <pc:sldMk cId="3474446520" sldId="262"/>
            <ac:spMk id="2" creationId="{AA5D5FAC-187A-4224-898F-839D651D30B1}"/>
          </ac:spMkLst>
        </pc:spChg>
        <pc:spChg chg="mod">
          <ac:chgData name="Josselin Bourges" userId="S::josselin.bourges@un.org::2853f2c9-8004-4548-bb73-10249e173b61" providerId="AD" clId="Web-{958D9C6A-FFE9-9604-30D5-C15591C01108}" dt="2025-08-15T20:30:54.503" v="86" actId="20577"/>
          <ac:spMkLst>
            <pc:docMk/>
            <pc:sldMk cId="3474446520" sldId="262"/>
            <ac:spMk id="5" creationId="{381AFEB6-B442-249B-4BB7-3B5FB0D3288B}"/>
          </ac:spMkLst>
        </pc:spChg>
      </pc:sldChg>
      <pc:sldChg chg="addSp delSp modSp add modNotes">
        <pc:chgData name="Josselin Bourges" userId="S::josselin.bourges@un.org::2853f2c9-8004-4548-bb73-10249e173b61" providerId="AD" clId="Web-{958D9C6A-FFE9-9604-30D5-C15591C01108}" dt="2025-08-15T20:38:01.501" v="136"/>
        <pc:sldMkLst>
          <pc:docMk/>
          <pc:sldMk cId="4061251164" sldId="272"/>
        </pc:sldMkLst>
        <pc:spChg chg="mod">
          <ac:chgData name="Josselin Bourges" userId="S::josselin.bourges@un.org::2853f2c9-8004-4548-bb73-10249e173b61" providerId="AD" clId="Web-{958D9C6A-FFE9-9604-30D5-C15591C01108}" dt="2025-08-15T20:36:45.498" v="132" actId="20577"/>
          <ac:spMkLst>
            <pc:docMk/>
            <pc:sldMk cId="4061251164" sldId="272"/>
            <ac:spMk id="3" creationId="{47597138-421F-405B-A48C-5C84933642A5}"/>
          </ac:spMkLst>
        </pc:spChg>
        <pc:picChg chg="add mod">
          <ac:chgData name="Josselin Bourges" userId="S::josselin.bourges@un.org::2853f2c9-8004-4548-bb73-10249e173b61" providerId="AD" clId="Web-{958D9C6A-FFE9-9604-30D5-C15591C01108}" dt="2025-08-15T20:36:55.905" v="133" actId="1076"/>
          <ac:picMkLst>
            <pc:docMk/>
            <pc:sldMk cId="4061251164" sldId="272"/>
            <ac:picMk id="4" creationId="{53601EF8-5030-E140-AB44-032870BFD641}"/>
          </ac:picMkLst>
        </pc:picChg>
      </pc:sldChg>
      <pc:sldChg chg="modSp add modNotes">
        <pc:chgData name="Josselin Bourges" userId="S::josselin.bourges@un.org::2853f2c9-8004-4548-bb73-10249e173b61" providerId="AD" clId="Web-{958D9C6A-FFE9-9604-30D5-C15591C01108}" dt="2025-08-15T20:39:08.206" v="145"/>
        <pc:sldMkLst>
          <pc:docMk/>
          <pc:sldMk cId="184792603" sldId="276"/>
        </pc:sldMkLst>
        <pc:spChg chg="mod">
          <ac:chgData name="Josselin Bourges" userId="S::josselin.bourges@un.org::2853f2c9-8004-4548-bb73-10249e173b61" providerId="AD" clId="Web-{958D9C6A-FFE9-9604-30D5-C15591C01108}" dt="2025-08-15T20:28:34.732" v="44" actId="20577"/>
          <ac:spMkLst>
            <pc:docMk/>
            <pc:sldMk cId="184792603" sldId="276"/>
            <ac:spMk id="2" creationId="{F9235E24-37EE-4A50-83CD-04414A1993B2}"/>
          </ac:spMkLst>
        </pc:spChg>
        <pc:spChg chg="mod">
          <ac:chgData name="Josselin Bourges" userId="S::josselin.bourges@un.org::2853f2c9-8004-4548-bb73-10249e173b61" providerId="AD" clId="Web-{958D9C6A-FFE9-9604-30D5-C15591C01108}" dt="2025-08-15T20:30:15.408" v="79" actId="20577"/>
          <ac:spMkLst>
            <pc:docMk/>
            <pc:sldMk cId="184792603" sldId="276"/>
            <ac:spMk id="3" creationId="{807598B7-0886-44B6-AF5E-2446CB0F5295}"/>
          </ac:spMkLst>
        </pc:spChg>
      </pc:sldChg>
      <pc:sldChg chg="modSp add modNotes">
        <pc:chgData name="Josselin Bourges" userId="S::josselin.bourges@un.org::2853f2c9-8004-4548-bb73-10249e173b61" providerId="AD" clId="Web-{958D9C6A-FFE9-9604-30D5-C15591C01108}" dt="2025-08-15T20:40:43.506" v="198"/>
        <pc:sldMkLst>
          <pc:docMk/>
          <pc:sldMk cId="2713081774" sldId="281"/>
        </pc:sldMkLst>
        <pc:spChg chg="mod">
          <ac:chgData name="Josselin Bourges" userId="S::josselin.bourges@un.org::2853f2c9-8004-4548-bb73-10249e173b61" providerId="AD" clId="Web-{958D9C6A-FFE9-9604-30D5-C15591C01108}" dt="2025-08-15T20:27:10.167" v="16" actId="20577"/>
          <ac:spMkLst>
            <pc:docMk/>
            <pc:sldMk cId="2713081774" sldId="281"/>
            <ac:spMk id="2" creationId="{9A96926C-0C8B-4D73-AC73-3E7379AA0471}"/>
          </ac:spMkLst>
        </pc:spChg>
      </pc:sldChg>
      <pc:sldChg chg="add">
        <pc:chgData name="Josselin Bourges" userId="S::josselin.bourges@un.org::2853f2c9-8004-4548-bb73-10249e173b61" providerId="AD" clId="Web-{958D9C6A-FFE9-9604-30D5-C15591C01108}" dt="2025-08-15T20:27:30.199" v="19"/>
        <pc:sldMkLst>
          <pc:docMk/>
          <pc:sldMk cId="91420380" sldId="288"/>
        </pc:sldMkLst>
      </pc:sldChg>
      <pc:sldChg chg="add del">
        <pc:chgData name="Josselin Bourges" userId="S::josselin.bourges@un.org::2853f2c9-8004-4548-bb73-10249e173b61" providerId="AD" clId="Web-{958D9C6A-FFE9-9604-30D5-C15591C01108}" dt="2025-08-15T20:27:22.527" v="17"/>
        <pc:sldMkLst>
          <pc:docMk/>
          <pc:sldMk cId="2718480476" sldId="288"/>
        </pc:sldMkLst>
      </pc:sldChg>
      <pc:sldChg chg="add del">
        <pc:chgData name="Josselin Bourges" userId="S::josselin.bourges@un.org::2853f2c9-8004-4548-bb73-10249e173b61" providerId="AD" clId="Web-{958D9C6A-FFE9-9604-30D5-C15591C01108}" dt="2025-08-15T20:27:33.511" v="20"/>
        <pc:sldMkLst>
          <pc:docMk/>
          <pc:sldMk cId="91420380" sldId="289"/>
        </pc:sldMkLst>
      </pc:sldChg>
      <pc:sldChg chg="modSp add modNotes">
        <pc:chgData name="Josselin Bourges" userId="S::josselin.bourges@un.org::2853f2c9-8004-4548-bb73-10249e173b61" providerId="AD" clId="Web-{958D9C6A-FFE9-9604-30D5-C15591C01108}" dt="2025-08-15T20:39:54.739" v="154"/>
        <pc:sldMkLst>
          <pc:docMk/>
          <pc:sldMk cId="2319541289" sldId="291"/>
        </pc:sldMkLst>
        <pc:spChg chg="mod">
          <ac:chgData name="Josselin Bourges" userId="S::josselin.bourges@un.org::2853f2c9-8004-4548-bb73-10249e173b61" providerId="AD" clId="Web-{958D9C6A-FFE9-9604-30D5-C15591C01108}" dt="2025-08-15T20:28:30.498" v="42" actId="20577"/>
          <ac:spMkLst>
            <pc:docMk/>
            <pc:sldMk cId="2319541289" sldId="291"/>
            <ac:spMk id="2" creationId="{E0502E00-8CAF-46AE-82F3-FAEAECCF2ECD}"/>
          </ac:spMkLst>
        </pc:spChg>
        <pc:spChg chg="mod">
          <ac:chgData name="Josselin Bourges" userId="S::josselin.bourges@un.org::2853f2c9-8004-4548-bb73-10249e173b61" providerId="AD" clId="Web-{958D9C6A-FFE9-9604-30D5-C15591C01108}" dt="2025-08-15T20:29:44.532" v="72" actId="20577"/>
          <ac:spMkLst>
            <pc:docMk/>
            <pc:sldMk cId="2319541289" sldId="291"/>
            <ac:spMk id="3" creationId="{7AF8DC03-4CFB-4880-B348-16BFB85E78FA}"/>
          </ac:spMkLst>
        </pc:spChg>
      </pc:sldChg>
      <pc:sldChg chg="addSp delSp modSp add modNotes">
        <pc:chgData name="Josselin Bourges" userId="S::josselin.bourges@un.org::2853f2c9-8004-4548-bb73-10249e173b61" providerId="AD" clId="Web-{958D9C6A-FFE9-9604-30D5-C15591C01108}" dt="2025-08-15T20:38:22.923" v="140"/>
        <pc:sldMkLst>
          <pc:docMk/>
          <pc:sldMk cId="2383868340" sldId="292"/>
        </pc:sldMkLst>
        <pc:spChg chg="mod">
          <ac:chgData name="Josselin Bourges" userId="S::josselin.bourges@un.org::2853f2c9-8004-4548-bb73-10249e173b61" providerId="AD" clId="Web-{958D9C6A-FFE9-9604-30D5-C15591C01108}" dt="2025-08-15T20:33:45.805" v="106" actId="20577"/>
          <ac:spMkLst>
            <pc:docMk/>
            <pc:sldMk cId="2383868340" sldId="292"/>
            <ac:spMk id="2" creationId="{4E7B3B0D-CDDE-4BDF-AAED-427D162D8AF7}"/>
          </ac:spMkLst>
        </pc:spChg>
        <pc:spChg chg="mod">
          <ac:chgData name="Josselin Bourges" userId="S::josselin.bourges@un.org::2853f2c9-8004-4548-bb73-10249e173b61" providerId="AD" clId="Web-{958D9C6A-FFE9-9604-30D5-C15591C01108}" dt="2025-08-15T20:34:56.339" v="118" actId="20577"/>
          <ac:spMkLst>
            <pc:docMk/>
            <pc:sldMk cId="2383868340" sldId="292"/>
            <ac:spMk id="4" creationId="{0FCC1472-E4FC-3A41-8653-4AD555D58CE6}"/>
          </ac:spMkLst>
        </pc:spChg>
        <pc:picChg chg="add mod">
          <ac:chgData name="Josselin Bourges" userId="S::josselin.bourges@un.org::2853f2c9-8004-4548-bb73-10249e173b61" providerId="AD" clId="Web-{958D9C6A-FFE9-9604-30D5-C15591C01108}" dt="2025-08-15T20:34:07.368" v="113" actId="1076"/>
          <ac:picMkLst>
            <pc:docMk/>
            <pc:sldMk cId="2383868340" sldId="292"/>
            <ac:picMk id="3" creationId="{C8D6D081-76EA-2D54-964E-C53FDAF7F7E7}"/>
          </ac:picMkLst>
        </pc:picChg>
      </pc:sldChg>
      <pc:sldChg chg="modSp add modNotes">
        <pc:chgData name="Josselin Bourges" userId="S::josselin.bourges@un.org::2853f2c9-8004-4548-bb73-10249e173b61" providerId="AD" clId="Web-{958D9C6A-FFE9-9604-30D5-C15591C01108}" dt="2025-08-15T20:38:19.376" v="138"/>
        <pc:sldMkLst>
          <pc:docMk/>
          <pc:sldMk cId="3411849129" sldId="293"/>
        </pc:sldMkLst>
        <pc:spChg chg="mod">
          <ac:chgData name="Josselin Bourges" userId="S::josselin.bourges@un.org::2853f2c9-8004-4548-bb73-10249e173b61" providerId="AD" clId="Web-{958D9C6A-FFE9-9604-30D5-C15591C01108}" dt="2025-08-15T20:33:50.024" v="109" actId="20577"/>
          <ac:spMkLst>
            <pc:docMk/>
            <pc:sldMk cId="3411849129" sldId="293"/>
            <ac:spMk id="2" creationId="{A7A1ABB5-9BCF-411B-A6A1-6A87F5AF4E80}"/>
          </ac:spMkLst>
        </pc:spChg>
        <pc:spChg chg="mod">
          <ac:chgData name="Josselin Bourges" userId="S::josselin.bourges@un.org::2853f2c9-8004-4548-bb73-10249e173b61" providerId="AD" clId="Web-{958D9C6A-FFE9-9604-30D5-C15591C01108}" dt="2025-08-15T20:35:17.093" v="121" actId="20577"/>
          <ac:spMkLst>
            <pc:docMk/>
            <pc:sldMk cId="3411849129" sldId="293"/>
            <ac:spMk id="4" creationId="{20985F2F-9F62-0042-9D79-AD92281788E2}"/>
          </ac:spMkLst>
        </pc:spChg>
      </pc:sldChg>
      <pc:sldChg chg="add del">
        <pc:chgData name="Josselin Bourges" userId="S::josselin.bourges@un.org::2853f2c9-8004-4548-bb73-10249e173b61" providerId="AD" clId="Web-{958D9C6A-FFE9-9604-30D5-C15591C01108}" dt="2025-08-15T20:35:38.246" v="123"/>
        <pc:sldMkLst>
          <pc:docMk/>
          <pc:sldMk cId="2132083861" sldId="294"/>
        </pc:sldMkLst>
      </pc:sldChg>
      <pc:sldChg chg="add">
        <pc:chgData name="Josselin Bourges" userId="S::josselin.bourges@un.org::2853f2c9-8004-4548-bb73-10249e173b61" providerId="AD" clId="Web-{958D9C6A-FFE9-9604-30D5-C15591C01108}" dt="2025-08-15T20:35:35.012" v="122"/>
        <pc:sldMkLst>
          <pc:docMk/>
          <pc:sldMk cId="2132083861" sldId="295"/>
        </pc:sldMkLst>
      </pc:sldChg>
      <pc:sldChg chg="addSp delSp modSp add modNotes">
        <pc:chgData name="Josselin Bourges" userId="S::josselin.bourges@un.org::2853f2c9-8004-4548-bb73-10249e173b61" providerId="AD" clId="Web-{958D9C6A-FFE9-9604-30D5-C15591C01108}" dt="2025-08-15T20:38:47.846" v="142"/>
        <pc:sldMkLst>
          <pc:docMk/>
          <pc:sldMk cId="3411889728" sldId="296"/>
        </pc:sldMkLst>
        <pc:spChg chg="mod">
          <ac:chgData name="Josselin Bourges" userId="S::josselin.bourges@un.org::2853f2c9-8004-4548-bb73-10249e173b61" providerId="AD" clId="Web-{958D9C6A-FFE9-9604-30D5-C15591C01108}" dt="2025-08-15T20:32:30.115" v="90" actId="20577"/>
          <ac:spMkLst>
            <pc:docMk/>
            <pc:sldMk cId="3411889728" sldId="296"/>
            <ac:spMk id="2" creationId="{EB133DB7-2368-4EE0-A0FD-45A4BE3B1531}"/>
          </ac:spMkLst>
        </pc:spChg>
        <pc:picChg chg="add mod">
          <ac:chgData name="Josselin Bourges" userId="S::josselin.bourges@un.org::2853f2c9-8004-4548-bb73-10249e173b61" providerId="AD" clId="Web-{958D9C6A-FFE9-9604-30D5-C15591C01108}" dt="2025-08-15T20:33:13.476" v="95" actId="1076"/>
          <ac:picMkLst>
            <pc:docMk/>
            <pc:sldMk cId="3411889728" sldId="296"/>
            <ac:picMk id="3" creationId="{2E91EA74-63F2-448F-D036-66E1C94F6FF9}"/>
          </ac:picMkLst>
        </pc:picChg>
      </pc:sldChg>
      <pc:sldChg chg="add">
        <pc:chgData name="Josselin Bourges" userId="S::josselin.bourges@un.org::2853f2c9-8004-4548-bb73-10249e173b61" providerId="AD" clId="Web-{958D9C6A-FFE9-9604-30D5-C15591C01108}" dt="2025-08-15T20:32:12.630" v="88"/>
        <pc:sldMkLst>
          <pc:docMk/>
          <pc:sldMk cId="3581533761" sldId="297"/>
        </pc:sldMkLst>
      </pc:sldChg>
      <pc:sldChg chg="add del">
        <pc:chgData name="Josselin Bourges" userId="S::josselin.bourges@un.org::2853f2c9-8004-4548-bb73-10249e173b61" providerId="AD" clId="Web-{958D9C6A-FFE9-9604-30D5-C15591C01108}" dt="2025-08-15T20:32:14.912" v="89"/>
        <pc:sldMkLst>
          <pc:docMk/>
          <pc:sldMk cId="3552580504" sldId="308"/>
        </pc:sldMkLst>
      </pc:sldChg>
      <pc:sldChg chg="modSp add">
        <pc:chgData name="Josselin Bourges" userId="S::josselin.bourges@un.org::2853f2c9-8004-4548-bb73-10249e173b61" providerId="AD" clId="Web-{958D9C6A-FFE9-9604-30D5-C15591C01108}" dt="2025-08-15T20:28:16.247" v="41" actId="20577"/>
        <pc:sldMkLst>
          <pc:docMk/>
          <pc:sldMk cId="2224969853" sldId="309"/>
        </pc:sldMkLst>
        <pc:spChg chg="mod">
          <ac:chgData name="Josselin Bourges" userId="S::josselin.bourges@un.org::2853f2c9-8004-4548-bb73-10249e173b61" providerId="AD" clId="Web-{958D9C6A-FFE9-9604-30D5-C15591C01108}" dt="2025-08-15T20:28:16.247" v="41" actId="20577"/>
          <ac:spMkLst>
            <pc:docMk/>
            <pc:sldMk cId="2224969853" sldId="309"/>
            <ac:spMk id="2" creationId="{66D1010F-1002-E5DC-B158-549122C32FA0}"/>
          </ac:spMkLst>
        </pc:spChg>
      </pc:sldChg>
    </pc:docChg>
  </pc:docChgLst>
  <pc:docChgLst>
    <pc:chgData name="Ruth Ouattara" userId="S::ruth.ouattara@un.org::ef623609-f3d1-4537-8577-3dbd58257726" providerId="AD" clId="Web-{BE1F93A8-ADAB-04A3-8CD7-A769A05CBE8A}"/>
    <pc:docChg chg="modSld">
      <pc:chgData name="Ruth Ouattara" userId="S::ruth.ouattara@un.org::ef623609-f3d1-4537-8577-3dbd58257726" providerId="AD" clId="Web-{BE1F93A8-ADAB-04A3-8CD7-A769A05CBE8A}" dt="2025-08-28T21:15:48.867" v="7" actId="1076"/>
      <pc:docMkLst>
        <pc:docMk/>
      </pc:docMkLst>
      <pc:sldChg chg="addSp delSp modSp">
        <pc:chgData name="Ruth Ouattara" userId="S::ruth.ouattara@un.org::ef623609-f3d1-4537-8577-3dbd58257726" providerId="AD" clId="Web-{BE1F93A8-ADAB-04A3-8CD7-A769A05CBE8A}" dt="2025-08-28T21:15:48.867" v="7" actId="1076"/>
        <pc:sldMkLst>
          <pc:docMk/>
          <pc:sldMk cId="4061251164" sldId="272"/>
        </pc:sldMkLst>
        <pc:spChg chg="del">
          <ac:chgData name="Ruth Ouattara" userId="S::ruth.ouattara@un.org::ef623609-f3d1-4537-8577-3dbd58257726" providerId="AD" clId="Web-{BE1F93A8-ADAB-04A3-8CD7-A769A05CBE8A}" dt="2025-08-28T21:15:26.285" v="0"/>
          <ac:spMkLst>
            <pc:docMk/>
            <pc:sldMk cId="4061251164" sldId="272"/>
            <ac:spMk id="6" creationId="{DD400DE6-8D50-7710-2CF1-F9582AF17A37}"/>
          </ac:spMkLst>
        </pc:spChg>
        <pc:picChg chg="del">
          <ac:chgData name="Ruth Ouattara" userId="S::ruth.ouattara@un.org::ef623609-f3d1-4537-8577-3dbd58257726" providerId="AD" clId="Web-{BE1F93A8-ADAB-04A3-8CD7-A769A05CBE8A}" dt="2025-08-28T21:15:28.285" v="1"/>
          <ac:picMkLst>
            <pc:docMk/>
            <pc:sldMk cId="4061251164" sldId="272"/>
            <ac:picMk id="4" creationId="{53601EF8-5030-E140-AB44-032870BFD641}"/>
          </ac:picMkLst>
        </pc:picChg>
        <pc:picChg chg="add mod">
          <ac:chgData name="Ruth Ouattara" userId="S::ruth.ouattara@un.org::ef623609-f3d1-4537-8577-3dbd58257726" providerId="AD" clId="Web-{BE1F93A8-ADAB-04A3-8CD7-A769A05CBE8A}" dt="2025-08-28T21:15:48.867" v="7" actId="1076"/>
          <ac:picMkLst>
            <pc:docMk/>
            <pc:sldMk cId="4061251164" sldId="272"/>
            <ac:picMk id="5" creationId="{93485D62-525D-53CD-DE18-AB2ED7A4D3B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1AB160-F841-4EB2-BFC0-74B4C3F4495E}" type="datetimeFigureOut">
              <a:t>8/28/2025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23B9F-112C-4714-A866-F27A44794C1E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9388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effectLst/>
              </a:rPr>
              <a:t>(</a:t>
            </a:r>
            <a:r>
              <a:rPr lang="fr-FR" i="1" dirty="0"/>
              <a:t>Avant de commencer l’étude de cas</a:t>
            </a:r>
            <a:r>
              <a:rPr lang="fr-FR" i="1" dirty="0">
                <a:effectLst/>
              </a:rPr>
              <a:t>, </a:t>
            </a:r>
            <a:r>
              <a:rPr lang="fr-FR" i="1" dirty="0"/>
              <a:t>divisez les </a:t>
            </a:r>
            <a:r>
              <a:rPr lang="fr-FR" i="1" dirty="0" err="1"/>
              <a:t>participant·e·s</a:t>
            </a:r>
            <a:r>
              <a:rPr lang="fr-FR" i="1" dirty="0"/>
              <a:t> en groupes de quatre ou cinq personnes et distribuez les documents</a:t>
            </a:r>
            <a:r>
              <a:rPr lang="fr-FR" i="1" dirty="0">
                <a:effectLst/>
              </a:rPr>
              <a:t>.)</a:t>
            </a:r>
            <a:endParaRPr lang="fr-FR" i="1" dirty="0">
              <a:solidFill>
                <a:srgbClr val="444444"/>
              </a:solidFill>
              <a:effectLst/>
              <a:ea typeface="Calibri"/>
              <a:cs typeface="Calibri"/>
            </a:endParaRPr>
          </a:p>
          <a:p>
            <a:pPr marR="0"/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b="1"/>
              <a:t>Message clé </a:t>
            </a:r>
            <a:r>
              <a:rPr lang="fr-FR" b="1">
                <a:effectLst/>
              </a:rPr>
              <a:t>: </a:t>
            </a:r>
            <a:r>
              <a:rPr lang="fr-FR" b="1"/>
              <a:t>Présenter l’étude de cas</a:t>
            </a:r>
            <a:r>
              <a:rPr lang="fr-FR" b="1">
                <a:effectLst/>
              </a:rPr>
              <a:t>.</a:t>
            </a:r>
            <a:endParaRPr lang="fr-FR" b="1">
              <a:solidFill>
                <a:srgbClr val="444444"/>
              </a:solidFill>
              <a:effectLst/>
            </a:endParaRPr>
          </a:p>
          <a:p>
            <a:pPr marR="0">
              <a:spcBef>
                <a:spcPts val="0"/>
              </a:spcBef>
            </a:pPr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/>
              <a:t>Bonjour à toutes et à tous</a:t>
            </a:r>
            <a:r>
              <a:rPr lang="fr-FR">
                <a:effectLst/>
              </a:rPr>
              <a:t>, </a:t>
            </a:r>
            <a:r>
              <a:rPr lang="fr-FR"/>
              <a:t>et bienvenue </a:t>
            </a:r>
            <a:r>
              <a:rPr lang="fr-FR">
                <a:effectLst/>
              </a:rPr>
              <a:t>! </a:t>
            </a:r>
            <a:r>
              <a:rPr lang="fr-FR"/>
              <a:t>Dans cette </a:t>
            </a:r>
            <a:r>
              <a:rPr lang="fr-FR">
                <a:effectLst/>
              </a:rPr>
              <a:t>session</a:t>
            </a:r>
            <a:r>
              <a:rPr lang="fr-FR"/>
              <a:t>, nous allons examiner comment intégrer les considérations de genre dans le travail de la composante militaire des opérations de paix</a:t>
            </a:r>
            <a:r>
              <a:rPr lang="fr-FR">
                <a:effectLst/>
              </a:rPr>
              <a:t>.</a:t>
            </a:r>
            <a:endParaRPr lang="fr-FR">
              <a:solidFill>
                <a:srgbClr val="444444"/>
              </a:solidFill>
              <a:effectLst/>
            </a:endParaRPr>
          </a:p>
          <a:p>
            <a:pPr>
              <a:spcBef>
                <a:spcPts val="0"/>
              </a:spcBef>
            </a:pPr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dirty="0"/>
              <a:t>Passons maintenant à une étude de cas pratique</a:t>
            </a:r>
            <a:r>
              <a:rPr lang="fr-FR" dirty="0">
                <a:effectLst/>
              </a:rPr>
              <a:t>. </a:t>
            </a:r>
            <a:r>
              <a:rPr lang="fr-FR" dirty="0"/>
              <a:t>Cette étude porte sur la manière de gérer les </a:t>
            </a:r>
            <a:r>
              <a:rPr lang="fr-FR"/>
              <a:t>points</a:t>
            </a:r>
            <a:r>
              <a:rPr lang="fr-FR" dirty="0"/>
              <a:t> de contrôles en tenant compte des questions de genre.</a:t>
            </a:r>
            <a:endParaRPr lang="fr-FR" dirty="0">
              <a:solidFill>
                <a:srgbClr val="444444"/>
              </a:solidFill>
              <a:effectLst/>
            </a:endParaRPr>
          </a:p>
          <a:p>
            <a:pPr marL="168910">
              <a:lnSpc>
                <a:spcPct val="107000"/>
              </a:lnSpc>
              <a:spcBef>
                <a:spcPts val="250"/>
              </a:spcBef>
              <a:spcAft>
                <a:spcPts val="800"/>
              </a:spcAft>
            </a:pPr>
            <a:endParaRPr lang="en-US" i="1" dirty="0">
              <a:ea typeface="DengXian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92216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effectLst/>
              </a:rPr>
              <a:t>(</a:t>
            </a:r>
            <a:r>
              <a:rPr lang="fr-FR" i="1" dirty="0"/>
              <a:t>Scénario à présenter </a:t>
            </a:r>
            <a:r>
              <a:rPr lang="fr-FR" i="1" dirty="0">
                <a:effectLst/>
              </a:rPr>
              <a:t>– </a:t>
            </a:r>
            <a:r>
              <a:rPr lang="fr-FR" i="1" dirty="0"/>
              <a:t>un par un ou collectivement </a:t>
            </a:r>
            <a:r>
              <a:rPr lang="fr-FR" i="1" dirty="0">
                <a:effectLst/>
              </a:rPr>
              <a:t>– </a:t>
            </a:r>
            <a:r>
              <a:rPr lang="fr-FR" i="1" dirty="0"/>
              <a:t>pendant l’exercice</a:t>
            </a:r>
            <a:r>
              <a:rPr lang="fr-FR" i="1" dirty="0">
                <a:effectLst/>
              </a:rPr>
              <a:t>. </a:t>
            </a:r>
            <a:r>
              <a:rPr lang="fr-FR" i="1" dirty="0"/>
              <a:t>Des copies papier des scénarios peuvent également être distribuées</a:t>
            </a:r>
            <a:r>
              <a:rPr lang="fr-FR" i="1" dirty="0">
                <a:effectLst/>
              </a:rPr>
              <a:t>.) </a:t>
            </a:r>
            <a:r>
              <a:rPr lang="fr-FR" b="1" dirty="0"/>
              <a:t>Ne montrez pas les scénarios aux </a:t>
            </a:r>
            <a:r>
              <a:rPr lang="fr-FR" b="1" dirty="0">
                <a:effectLst/>
              </a:rPr>
              <a:t>participants </a:t>
            </a:r>
            <a:r>
              <a:rPr lang="fr-FR" b="1" dirty="0"/>
              <a:t>avant le </a:t>
            </a:r>
            <a:r>
              <a:rPr lang="fr-FR" b="1" dirty="0">
                <a:effectLst/>
              </a:rPr>
              <a:t>moment</a:t>
            </a:r>
            <a:r>
              <a:rPr lang="fr-FR" b="1" dirty="0"/>
              <a:t> opportun</a:t>
            </a:r>
            <a:r>
              <a:rPr lang="fr-FR" b="1" dirty="0">
                <a:effectLst/>
              </a:rPr>
              <a:t>.</a:t>
            </a:r>
            <a:endParaRPr lang="fr-FR" dirty="0">
              <a:solidFill>
                <a:srgbClr val="444444"/>
              </a:solidFill>
            </a:endParaRPr>
          </a:p>
          <a:p>
            <a:endParaRPr lang="fr-FR" dirty="0">
              <a:solidFill>
                <a:srgbClr val="444444"/>
              </a:solidFill>
            </a:endParaRPr>
          </a:p>
          <a:p>
            <a:pPr marL="168910" marR="0">
              <a:lnSpc>
                <a:spcPct val="107000"/>
              </a:lnSpc>
              <a:spcBef>
                <a:spcPts val="254"/>
              </a:spcBef>
              <a:spcAft>
                <a:spcPts val="800"/>
              </a:spcAft>
            </a:pPr>
            <a:endParaRPr lang="en-US" b="1" dirty="0">
              <a:effectLst/>
              <a:latin typeface="Calibri" panose="020F0502020204030204" pitchFamily="34" charset="0"/>
              <a:ea typeface="DengXian" panose="02010600030101010101" pitchFamily="2" charset="-122"/>
              <a:cs typeface="Calibri"/>
            </a:endParaRPr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75361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b="1" kern="1200">
                <a:solidFill>
                  <a:schemeClr val="tx1"/>
                </a:solidFill>
                <a:effectLst/>
              </a:rPr>
              <a:t>Message clé : </a:t>
            </a:r>
            <a:r>
              <a:rPr lang="fr-FR"/>
              <a:t>Analyser </a:t>
            </a:r>
            <a:r>
              <a:rPr lang="fr-FR" kern="1200">
                <a:solidFill>
                  <a:schemeClr val="tx1"/>
                </a:solidFill>
                <a:effectLst/>
              </a:rPr>
              <a:t>les options proposées dans la tâche</a:t>
            </a:r>
            <a:r>
              <a:rPr lang="fr-FR"/>
              <a:t>.</a:t>
            </a:r>
            <a:endParaRPr lang="en-US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/>
              <a:t> </a:t>
            </a:r>
            <a:endParaRPr lang="en-US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kern="1200">
                <a:solidFill>
                  <a:schemeClr val="tx1"/>
                </a:solidFill>
                <a:effectLst/>
              </a:rPr>
              <a:t>Très bien, </a:t>
            </a:r>
            <a:r>
              <a:rPr lang="fr-FR"/>
              <a:t>votre </a:t>
            </a:r>
            <a:r>
              <a:rPr lang="fr-FR" kern="1200">
                <a:solidFill>
                  <a:schemeClr val="tx1"/>
                </a:solidFill>
                <a:effectLst/>
              </a:rPr>
              <a:t>temps est écoulé. Voyons maintenant ce que vous avez </a:t>
            </a:r>
            <a:r>
              <a:rPr lang="fr-FR"/>
              <a:t>trouvé</a:t>
            </a:r>
            <a:r>
              <a:rPr lang="fr-FR" kern="1200">
                <a:solidFill>
                  <a:schemeClr val="tx1"/>
                </a:solidFill>
                <a:effectLst/>
              </a:rPr>
              <a:t>.</a:t>
            </a:r>
            <a:endParaRPr lang="en-US" kern="1200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endParaRPr lang="fr-FR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kern="1200">
                <a:solidFill>
                  <a:schemeClr val="tx1"/>
                </a:solidFill>
                <a:effectLst/>
              </a:rPr>
              <a:t>Qui souhaite commencer ?</a:t>
            </a:r>
            <a:r>
              <a:rPr lang="fr-FR"/>
              <a:t> </a:t>
            </a:r>
            <a:r>
              <a:rPr lang="fr-FR" kern="1200">
                <a:solidFill>
                  <a:schemeClr val="tx1"/>
                </a:solidFill>
                <a:effectLst/>
              </a:rPr>
              <a:t>Chaque groupe dispose de</a:t>
            </a:r>
            <a:r>
              <a:rPr lang="fr-FR"/>
              <a:t> </a:t>
            </a:r>
            <a:r>
              <a:rPr lang="fr-FR" kern="1200">
                <a:solidFill>
                  <a:schemeClr val="tx1"/>
                </a:solidFill>
                <a:effectLst/>
              </a:rPr>
              <a:t>cinq minutes</a:t>
            </a:r>
            <a:r>
              <a:rPr lang="fr-FR"/>
              <a:t> </a:t>
            </a:r>
            <a:r>
              <a:rPr lang="fr-FR" kern="1200">
                <a:solidFill>
                  <a:schemeClr val="tx1"/>
                </a:solidFill>
                <a:effectLst/>
              </a:rPr>
              <a:t>pour présenter ses conclusions</a:t>
            </a:r>
            <a:r>
              <a:rPr lang="fr-FR" i="1"/>
              <a:t> </a:t>
            </a:r>
            <a:r>
              <a:rPr lang="fr-FR" i="1" kern="1200">
                <a:solidFill>
                  <a:schemeClr val="tx1"/>
                </a:solidFill>
                <a:effectLst/>
              </a:rPr>
              <a:t>(Invitez les groupes à présenter leurs </a:t>
            </a:r>
            <a:r>
              <a:rPr lang="fr-FR" i="1"/>
              <a:t>conclusions).</a:t>
            </a:r>
            <a:endParaRPr lang="en-US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/>
              <a:t> </a:t>
            </a:r>
            <a:endParaRPr lang="en-US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i="1" kern="1200">
                <a:solidFill>
                  <a:schemeClr val="tx1"/>
                </a:solidFill>
                <a:effectLst/>
              </a:rPr>
              <a:t>(Après </a:t>
            </a:r>
            <a:r>
              <a:rPr lang="fr-FR" i="1"/>
              <a:t>la présentation de </a:t>
            </a:r>
            <a:r>
              <a:rPr lang="fr-FR" i="1" kern="1200">
                <a:solidFill>
                  <a:schemeClr val="tx1"/>
                </a:solidFill>
                <a:effectLst/>
              </a:rPr>
              <a:t>chaque </a:t>
            </a:r>
            <a:r>
              <a:rPr lang="fr-FR" i="1"/>
              <a:t>groupe</a:t>
            </a:r>
            <a:r>
              <a:rPr lang="fr-FR" i="1" kern="1200">
                <a:solidFill>
                  <a:schemeClr val="tx1"/>
                </a:solidFill>
                <a:effectLst/>
              </a:rPr>
              <a:t>, vous pouvez animer une brève discussion</a:t>
            </a:r>
            <a:r>
              <a:rPr lang="fr-FR" i="1"/>
              <a:t>. Les autres groupes ont-ils</a:t>
            </a:r>
            <a:r>
              <a:rPr lang="fr-FR" i="1" kern="1200">
                <a:solidFill>
                  <a:schemeClr val="tx1"/>
                </a:solidFill>
                <a:effectLst/>
              </a:rPr>
              <a:t> fait un choix similaire ?</a:t>
            </a:r>
            <a:r>
              <a:rPr lang="fr-FR" i="1"/>
              <a:t> </a:t>
            </a:r>
            <a:r>
              <a:rPr lang="fr-FR" i="1" kern="1200">
                <a:solidFill>
                  <a:schemeClr val="tx1"/>
                </a:solidFill>
                <a:effectLst/>
              </a:rPr>
              <a:t>Les autres groupes sont-ils </a:t>
            </a:r>
            <a:r>
              <a:rPr lang="fr-FR" i="1"/>
              <a:t>d'accord </a:t>
            </a:r>
            <a:r>
              <a:rPr lang="fr-FR" i="1" kern="1200">
                <a:solidFill>
                  <a:schemeClr val="tx1"/>
                </a:solidFill>
                <a:effectLst/>
              </a:rPr>
              <a:t>avec les arguments présentés ?</a:t>
            </a:r>
            <a:r>
              <a:rPr lang="fr-FR" i="1"/>
              <a:t> Quelqu'un a-t-il des expériences personnelles </a:t>
            </a:r>
            <a:r>
              <a:rPr lang="fr-FR" i="1" kern="1200">
                <a:solidFill>
                  <a:schemeClr val="tx1"/>
                </a:solidFill>
                <a:effectLst/>
              </a:rPr>
              <a:t>en </a:t>
            </a:r>
            <a:r>
              <a:rPr lang="fr-FR" i="1"/>
              <a:t>la matière qu'il souhaiterait partager </a:t>
            </a:r>
            <a:r>
              <a:rPr lang="fr-FR" i="1" kern="1200">
                <a:solidFill>
                  <a:schemeClr val="tx1"/>
                </a:solidFill>
                <a:effectLst/>
              </a:rPr>
              <a:t>?</a:t>
            </a:r>
            <a:r>
              <a:rPr lang="fr-FR" i="1"/>
              <a:t> En cas de contraintes de </a:t>
            </a:r>
            <a:r>
              <a:rPr lang="fr-FR" i="1" kern="1200">
                <a:solidFill>
                  <a:schemeClr val="tx1"/>
                </a:solidFill>
                <a:effectLst/>
              </a:rPr>
              <a:t>temps, </a:t>
            </a:r>
            <a:r>
              <a:rPr lang="fr-FR" i="1"/>
              <a:t>optez </a:t>
            </a:r>
            <a:r>
              <a:rPr lang="fr-FR" i="1" kern="1200">
                <a:solidFill>
                  <a:schemeClr val="tx1"/>
                </a:solidFill>
                <a:effectLst/>
              </a:rPr>
              <a:t>pour un débriefing général après </a:t>
            </a:r>
            <a:r>
              <a:rPr lang="fr-FR" i="1"/>
              <a:t>la présentation de tous </a:t>
            </a:r>
            <a:r>
              <a:rPr lang="fr-FR" i="1" kern="1200">
                <a:solidFill>
                  <a:schemeClr val="tx1"/>
                </a:solidFill>
                <a:effectLst/>
              </a:rPr>
              <a:t>les </a:t>
            </a:r>
            <a:r>
              <a:rPr lang="fr-FR" i="1"/>
              <a:t>groupes.)</a:t>
            </a:r>
            <a:endParaRPr lang="en-US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/>
              <a:t> </a:t>
            </a:r>
            <a:endParaRPr lang="en-US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kern="1200">
                <a:solidFill>
                  <a:schemeClr val="tx1"/>
                </a:solidFill>
                <a:effectLst/>
              </a:rPr>
              <a:t>Une fois que tous les groupes </a:t>
            </a:r>
            <a:r>
              <a:rPr lang="fr-FR"/>
              <a:t>se sont présentés</a:t>
            </a:r>
            <a:r>
              <a:rPr lang="fr-FR" kern="1200">
                <a:solidFill>
                  <a:schemeClr val="tx1"/>
                </a:solidFill>
                <a:effectLst/>
              </a:rPr>
              <a:t>, ouvrez la discussion :</a:t>
            </a:r>
            <a:endParaRPr lang="en-US" kern="1200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/>
              <a:t> </a:t>
            </a:r>
            <a:endParaRPr lang="en-US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kern="1200">
                <a:solidFill>
                  <a:schemeClr val="tx1"/>
                </a:solidFill>
                <a:effectLst/>
              </a:rPr>
              <a:t>Quelle </a:t>
            </a:r>
            <a:r>
              <a:rPr lang="fr-FR"/>
              <a:t>a été l'action </a:t>
            </a:r>
            <a:r>
              <a:rPr lang="fr-FR" kern="1200">
                <a:solidFill>
                  <a:schemeClr val="tx1"/>
                </a:solidFill>
                <a:effectLst/>
              </a:rPr>
              <a:t>la plus optimale ? Pourquoi ?</a:t>
            </a:r>
            <a:r>
              <a:rPr lang="fr-FR"/>
              <a:t> </a:t>
            </a:r>
            <a:r>
              <a:rPr lang="fr-FR" kern="1200">
                <a:solidFill>
                  <a:schemeClr val="tx1"/>
                </a:solidFill>
                <a:effectLst/>
              </a:rPr>
              <a:t>Quels sont les</a:t>
            </a:r>
            <a:r>
              <a:rPr lang="fr-FR"/>
              <a:t> </a:t>
            </a:r>
            <a:r>
              <a:rPr lang="fr-FR" kern="1200">
                <a:solidFill>
                  <a:schemeClr val="tx1"/>
                </a:solidFill>
                <a:effectLst/>
              </a:rPr>
              <a:t>avantages</a:t>
            </a:r>
            <a:r>
              <a:rPr lang="fr-FR"/>
              <a:t> </a:t>
            </a:r>
            <a:r>
              <a:rPr lang="fr-FR" kern="1200">
                <a:solidFill>
                  <a:schemeClr val="tx1"/>
                </a:solidFill>
                <a:effectLst/>
              </a:rPr>
              <a:t>et</a:t>
            </a:r>
            <a:r>
              <a:rPr lang="fr-FR"/>
              <a:t> les </a:t>
            </a:r>
            <a:r>
              <a:rPr lang="fr-FR" kern="1200">
                <a:solidFill>
                  <a:schemeClr val="tx1"/>
                </a:solidFill>
                <a:effectLst/>
              </a:rPr>
              <a:t>inconvénients</a:t>
            </a:r>
            <a:r>
              <a:rPr lang="fr-FR"/>
              <a:t> </a:t>
            </a:r>
            <a:r>
              <a:rPr lang="fr-FR" kern="1200">
                <a:solidFill>
                  <a:schemeClr val="tx1"/>
                </a:solidFill>
                <a:effectLst/>
              </a:rPr>
              <a:t>de chaque option ?</a:t>
            </a:r>
            <a:r>
              <a:rPr lang="fr-FR"/>
              <a:t> </a:t>
            </a:r>
            <a:r>
              <a:rPr lang="fr-FR" i="1" kern="1200">
                <a:solidFill>
                  <a:schemeClr val="tx1"/>
                </a:solidFill>
                <a:effectLst/>
              </a:rPr>
              <a:t>(Si nécessaire, </a:t>
            </a:r>
            <a:r>
              <a:rPr lang="fr-FR" i="1"/>
              <a:t>écrivez </a:t>
            </a:r>
            <a:r>
              <a:rPr lang="fr-FR" i="1" kern="1200">
                <a:solidFill>
                  <a:schemeClr val="tx1"/>
                </a:solidFill>
                <a:effectLst/>
              </a:rPr>
              <a:t>les </a:t>
            </a:r>
            <a:r>
              <a:rPr lang="fr-FR" i="1"/>
              <a:t>mots clés </a:t>
            </a:r>
            <a:r>
              <a:rPr lang="fr-FR" i="1" kern="1200">
                <a:solidFill>
                  <a:schemeClr val="tx1"/>
                </a:solidFill>
                <a:effectLst/>
              </a:rPr>
              <a:t>sur </a:t>
            </a:r>
            <a:r>
              <a:rPr lang="fr-FR" i="1"/>
              <a:t>le </a:t>
            </a:r>
            <a:r>
              <a:rPr lang="fr-FR" i="1" kern="1200">
                <a:solidFill>
                  <a:schemeClr val="tx1"/>
                </a:solidFill>
                <a:effectLst/>
              </a:rPr>
              <a:t>tableau</a:t>
            </a:r>
            <a:r>
              <a:rPr lang="fr-FR" i="1"/>
              <a:t> de conférence).</a:t>
            </a:r>
            <a:endParaRPr lang="en-US">
              <a:solidFill>
                <a:srgbClr val="444444"/>
              </a:solidFill>
            </a:endParaRPr>
          </a:p>
          <a:p>
            <a:pPr lvl="0">
              <a:lnSpc>
                <a:spcPct val="114999"/>
              </a:lnSpc>
              <a:spcAft>
                <a:spcPts val="800"/>
              </a:spcAft>
            </a:pPr>
            <a:endParaRPr lang="fr-FR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i="1"/>
              <a:t>(Procédez à </a:t>
            </a:r>
            <a:r>
              <a:rPr lang="fr-FR" i="1" kern="1200">
                <a:solidFill>
                  <a:schemeClr val="tx1"/>
                </a:solidFill>
                <a:effectLst/>
              </a:rPr>
              <a:t>un</a:t>
            </a:r>
            <a:r>
              <a:rPr lang="fr-FR" i="1"/>
              <a:t> </a:t>
            </a:r>
            <a:r>
              <a:rPr lang="fr-FR" i="1" kern="1200">
                <a:solidFill>
                  <a:schemeClr val="tx1"/>
                </a:solidFill>
                <a:effectLst/>
              </a:rPr>
              <a:t>débriefing détaillé</a:t>
            </a:r>
            <a:r>
              <a:rPr lang="fr-FR" i="1"/>
              <a:t> </a:t>
            </a:r>
            <a:r>
              <a:rPr lang="fr-FR" i="1" kern="1200">
                <a:solidFill>
                  <a:schemeClr val="tx1"/>
                </a:solidFill>
                <a:effectLst/>
              </a:rPr>
              <a:t>en </a:t>
            </a:r>
            <a:r>
              <a:rPr lang="fr-FR" i="1"/>
              <a:t>utilisant </a:t>
            </a:r>
            <a:r>
              <a:rPr lang="fr-FR" i="1" kern="1200">
                <a:solidFill>
                  <a:schemeClr val="tx1"/>
                </a:solidFill>
                <a:effectLst/>
              </a:rPr>
              <a:t>la section correspondante du</a:t>
            </a:r>
            <a:r>
              <a:rPr lang="fr-FR" i="1"/>
              <a:t> </a:t>
            </a:r>
            <a:r>
              <a:rPr lang="fr-FR" i="1" kern="1200">
                <a:solidFill>
                  <a:schemeClr val="tx1"/>
                </a:solidFill>
                <a:effectLst/>
              </a:rPr>
              <a:t>manuel</a:t>
            </a:r>
            <a:r>
              <a:rPr lang="fr-FR" i="1"/>
              <a:t>).</a:t>
            </a:r>
            <a:endParaRPr lang="en-US" kern="1200">
              <a:solidFill>
                <a:srgbClr val="444444"/>
              </a:solidFill>
              <a:effectLst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34840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dirty="0"/>
              <a:t>Message clé : </a:t>
            </a:r>
            <a:r>
              <a:rPr lang="fr-FR" dirty="0"/>
              <a:t>Mettre en évidence les principaux points d’apprentissage de la présentation.</a:t>
            </a:r>
            <a:br>
              <a:rPr lang="fr-FR" dirty="0">
                <a:cs typeface="+mn-lt"/>
              </a:rPr>
            </a:br>
            <a:r>
              <a:rPr lang="fr-FR" dirty="0">
                <a:effectLst/>
              </a:rPr>
              <a:t>(</a:t>
            </a:r>
            <a:r>
              <a:rPr lang="fr-FR" dirty="0"/>
              <a:t>Utilisez la </a:t>
            </a:r>
            <a:r>
              <a:rPr lang="fr-FR" dirty="0">
                <a:effectLst/>
              </a:rPr>
              <a:t>section </a:t>
            </a:r>
            <a:r>
              <a:rPr lang="fr-FR" dirty="0"/>
              <a:t>pertinente du Manuel</a:t>
            </a:r>
            <a:r>
              <a:rPr lang="fr-FR" dirty="0">
                <a:effectLst/>
              </a:rPr>
              <a:t>.)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3407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fr-FR" sz="2800" b="1"/>
              <a:t>Message clé :</a:t>
            </a:r>
            <a:r>
              <a:rPr lang="fr-FR" sz="2800"/>
              <a:t> Présenter les objectifs d'apprentissage de l'étude de cas.</a:t>
            </a:r>
            <a:endParaRPr lang="fr-FR" sz="2800" b="1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83D7B9-9304-43D9-B9C6-6966DFFE4C6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3553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Passons </a:t>
            </a:r>
            <a:r>
              <a:rPr lang="en-US" err="1"/>
              <a:t>maintenant</a:t>
            </a:r>
            <a:r>
              <a:rPr lang="en-US"/>
              <a:t> à </a:t>
            </a:r>
            <a:r>
              <a:rPr lang="en-US" err="1"/>
              <a:t>l'exercice</a:t>
            </a:r>
            <a:endParaRPr lang="en-GB" err="1"/>
          </a:p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63768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b="1" kern="1200">
                <a:solidFill>
                  <a:schemeClr val="tx1"/>
                </a:solidFill>
                <a:effectLst/>
              </a:rPr>
              <a:t>Message clé : </a:t>
            </a:r>
            <a:r>
              <a:rPr lang="fr-FR"/>
              <a:t>Présenter la vue d'ensemble </a:t>
            </a:r>
            <a:r>
              <a:rPr lang="fr-FR" kern="1200">
                <a:solidFill>
                  <a:schemeClr val="tx1"/>
                </a:solidFill>
                <a:effectLst/>
              </a:rPr>
              <a:t>de </a:t>
            </a:r>
            <a:r>
              <a:rPr lang="fr-FR"/>
              <a:t>l'exercice</a:t>
            </a:r>
            <a:r>
              <a:rPr lang="fr-FR" kern="1200">
                <a:solidFill>
                  <a:schemeClr val="tx1"/>
                </a:solidFill>
                <a:effectLst/>
              </a:rPr>
              <a:t>, y compris le temps alloué et </a:t>
            </a:r>
            <a:r>
              <a:rPr lang="fr-FR"/>
              <a:t>le matériel </a:t>
            </a:r>
            <a:r>
              <a:rPr lang="fr-FR" kern="1200">
                <a:solidFill>
                  <a:schemeClr val="tx1"/>
                </a:solidFill>
                <a:effectLst/>
              </a:rPr>
              <a:t>de </a:t>
            </a:r>
            <a:r>
              <a:rPr lang="fr-FR"/>
              <a:t>soutien</a:t>
            </a:r>
            <a:r>
              <a:rPr lang="fr-FR" kern="1200">
                <a:solidFill>
                  <a:schemeClr val="tx1"/>
                </a:solidFill>
                <a:effectLst/>
              </a:rPr>
              <a:t>.</a:t>
            </a:r>
            <a:r>
              <a:rPr lang="fr-FR"/>
              <a:t> </a:t>
            </a:r>
            <a:endParaRPr lang="en-US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endParaRPr lang="fr-FR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kern="1200">
                <a:solidFill>
                  <a:schemeClr val="tx1"/>
                </a:solidFill>
                <a:effectLst/>
              </a:rPr>
              <a:t>Avant de commencer, permettez-moi de vous donner un </a:t>
            </a:r>
            <a:r>
              <a:rPr lang="fr-FR"/>
              <a:t>bref </a:t>
            </a:r>
            <a:r>
              <a:rPr lang="fr-FR" kern="1200">
                <a:solidFill>
                  <a:schemeClr val="tx1"/>
                </a:solidFill>
                <a:effectLst/>
              </a:rPr>
              <a:t>aperçu de </a:t>
            </a:r>
            <a:r>
              <a:rPr lang="fr-FR"/>
              <a:t>l'exercice</a:t>
            </a:r>
            <a:r>
              <a:rPr lang="fr-FR" kern="1200">
                <a:solidFill>
                  <a:schemeClr val="tx1"/>
                </a:solidFill>
                <a:effectLst/>
              </a:rPr>
              <a:t>.</a:t>
            </a:r>
            <a:r>
              <a:rPr lang="fr-FR"/>
              <a:t> </a:t>
            </a:r>
            <a:endParaRPr lang="en-US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endParaRPr lang="fr-FR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kern="1200">
                <a:solidFill>
                  <a:schemeClr val="tx1"/>
                </a:solidFill>
                <a:effectLst/>
              </a:rPr>
              <a:t>Nous avons déjà </a:t>
            </a:r>
            <a:r>
              <a:rPr lang="fr-FR"/>
              <a:t>suivi </a:t>
            </a:r>
            <a:r>
              <a:rPr lang="fr-FR" kern="1200">
                <a:solidFill>
                  <a:schemeClr val="tx1"/>
                </a:solidFill>
                <a:effectLst/>
              </a:rPr>
              <a:t>la présentation générale sur le genre, </a:t>
            </a:r>
            <a:r>
              <a:rPr lang="fr-FR"/>
              <a:t>au cours de laquelle </a:t>
            </a:r>
            <a:r>
              <a:rPr lang="fr-FR" kern="1200">
                <a:solidFill>
                  <a:schemeClr val="tx1"/>
                </a:solidFill>
                <a:effectLst/>
              </a:rPr>
              <a:t>nous </a:t>
            </a:r>
            <a:r>
              <a:rPr lang="fr-FR"/>
              <a:t>avons rafraîchi notre compréhension </a:t>
            </a:r>
            <a:r>
              <a:rPr lang="fr-FR" kern="1200">
                <a:solidFill>
                  <a:schemeClr val="tx1"/>
                </a:solidFill>
                <a:effectLst/>
              </a:rPr>
              <a:t>de certains concepts clés liés </a:t>
            </a:r>
            <a:r>
              <a:rPr lang="fr-FR"/>
              <a:t>au genre</a:t>
            </a:r>
            <a:r>
              <a:rPr lang="fr-FR" kern="1200">
                <a:solidFill>
                  <a:schemeClr val="tx1"/>
                </a:solidFill>
                <a:effectLst/>
              </a:rPr>
              <a:t>.</a:t>
            </a:r>
            <a:r>
              <a:rPr lang="fr-FR"/>
              <a:t> </a:t>
            </a:r>
            <a:endParaRPr lang="en-US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endParaRPr lang="fr-FR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kern="1200">
                <a:solidFill>
                  <a:schemeClr val="tx1"/>
                </a:solidFill>
                <a:effectLst/>
              </a:rPr>
              <a:t>À présent, à travers cet exercice, nous allons voir comment les considérations </a:t>
            </a:r>
            <a:r>
              <a:rPr lang="fr-FR"/>
              <a:t>liées au </a:t>
            </a:r>
            <a:r>
              <a:rPr lang="fr-FR" kern="1200">
                <a:solidFill>
                  <a:schemeClr val="tx1"/>
                </a:solidFill>
                <a:effectLst/>
              </a:rPr>
              <a:t>genre peuvent être intégrées dans la pratique de votre travail quotidien.</a:t>
            </a:r>
            <a:endParaRPr lang="fr-FR" kern="1200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endParaRPr lang="fr-FR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kern="1200">
                <a:solidFill>
                  <a:srgbClr val="444444"/>
                </a:solidFill>
                <a:effectLst/>
              </a:rPr>
              <a:t>V</a:t>
            </a:r>
            <a:r>
              <a:rPr lang="fr-FR" kern="1200">
                <a:solidFill>
                  <a:schemeClr val="tx1"/>
                </a:solidFill>
                <a:effectLst/>
              </a:rPr>
              <a:t>ous </a:t>
            </a:r>
            <a:r>
              <a:rPr lang="fr-FR"/>
              <a:t>constaterez </a:t>
            </a:r>
            <a:r>
              <a:rPr lang="fr-FR" kern="1200">
                <a:solidFill>
                  <a:schemeClr val="tx1"/>
                </a:solidFill>
                <a:effectLst/>
              </a:rPr>
              <a:t>que vous avez reçu plusieurs documents de référence pour </a:t>
            </a:r>
            <a:r>
              <a:rPr lang="fr-FR"/>
              <a:t>l'exercice. </a:t>
            </a:r>
            <a:endParaRPr lang="en-US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 marL="342900" indent="-342900">
              <a:lnSpc>
                <a:spcPct val="114999"/>
              </a:lnSpc>
              <a:spcAft>
                <a:spcPts val="800"/>
              </a:spcAft>
              <a:buFont typeface="Arial,Sans-Serif"/>
              <a:buChar char="•"/>
            </a:pPr>
            <a:r>
              <a:rPr lang="fr-FR" kern="1200">
                <a:solidFill>
                  <a:schemeClr val="tx1"/>
                </a:solidFill>
                <a:effectLst/>
              </a:rPr>
              <a:t>Tout </a:t>
            </a:r>
            <a:r>
              <a:rPr lang="fr-FR"/>
              <a:t>d'abord</a:t>
            </a:r>
            <a:r>
              <a:rPr lang="fr-FR" kern="1200">
                <a:solidFill>
                  <a:schemeClr val="tx1"/>
                </a:solidFill>
                <a:effectLst/>
              </a:rPr>
              <a:t>, vous avez </a:t>
            </a:r>
            <a:r>
              <a:rPr lang="fr-FR" b="1" kern="1200">
                <a:solidFill>
                  <a:schemeClr val="tx1"/>
                </a:solidFill>
                <a:effectLst/>
              </a:rPr>
              <a:t>la </a:t>
            </a:r>
            <a:r>
              <a:rPr lang="fr-FR" b="1"/>
              <a:t>présentation </a:t>
            </a:r>
            <a:r>
              <a:rPr lang="fr-FR" b="1" kern="1200">
                <a:solidFill>
                  <a:schemeClr val="tx1"/>
                </a:solidFill>
                <a:effectLst/>
              </a:rPr>
              <a:t>du </a:t>
            </a:r>
            <a:r>
              <a:rPr lang="fr-FR" b="1" kern="1200" err="1">
                <a:solidFill>
                  <a:schemeClr val="tx1"/>
                </a:solidFill>
                <a:effectLst/>
              </a:rPr>
              <a:t>Carana</a:t>
            </a:r>
            <a:r>
              <a:rPr lang="fr-FR" kern="1200">
                <a:solidFill>
                  <a:schemeClr val="tx1"/>
                </a:solidFill>
                <a:effectLst/>
              </a:rPr>
              <a:t>. </a:t>
            </a:r>
            <a:r>
              <a:rPr lang="fr-FR"/>
              <a:t>La présentation du </a:t>
            </a:r>
            <a:r>
              <a:rPr lang="fr-FR" err="1"/>
              <a:t>Carana</a:t>
            </a:r>
            <a:r>
              <a:rPr lang="fr-FR"/>
              <a:t> donne </a:t>
            </a:r>
            <a:r>
              <a:rPr lang="fr-FR" kern="1200">
                <a:solidFill>
                  <a:schemeClr val="tx1"/>
                </a:solidFill>
                <a:effectLst/>
              </a:rPr>
              <a:t>un </a:t>
            </a:r>
            <a:r>
              <a:rPr lang="fr-FR"/>
              <a:t>bref </a:t>
            </a:r>
            <a:r>
              <a:rPr lang="fr-FR" kern="1200">
                <a:solidFill>
                  <a:schemeClr val="tx1"/>
                </a:solidFill>
                <a:effectLst/>
              </a:rPr>
              <a:t>aperçu du scénario de </a:t>
            </a:r>
            <a:r>
              <a:rPr lang="fr-FR" kern="1200" err="1">
                <a:solidFill>
                  <a:schemeClr val="tx1"/>
                </a:solidFill>
                <a:effectLst/>
              </a:rPr>
              <a:t>Carana</a:t>
            </a:r>
            <a:r>
              <a:rPr lang="fr-FR" kern="1200">
                <a:solidFill>
                  <a:schemeClr val="tx1"/>
                </a:solidFill>
                <a:effectLst/>
              </a:rPr>
              <a:t> que vous connaissez déjà. </a:t>
            </a:r>
            <a:r>
              <a:rPr lang="fr-FR"/>
              <a:t>Le résumé comprend </a:t>
            </a:r>
            <a:r>
              <a:rPr lang="fr-FR" kern="1200">
                <a:solidFill>
                  <a:schemeClr val="tx1"/>
                </a:solidFill>
                <a:effectLst/>
              </a:rPr>
              <a:t>des informations clés </a:t>
            </a:r>
            <a:r>
              <a:rPr lang="fr-FR"/>
              <a:t>relatives </a:t>
            </a:r>
            <a:r>
              <a:rPr lang="fr-FR" kern="1200">
                <a:solidFill>
                  <a:schemeClr val="tx1"/>
                </a:solidFill>
                <a:effectLst/>
              </a:rPr>
              <a:t>à </a:t>
            </a:r>
            <a:r>
              <a:rPr lang="fr-FR"/>
              <a:t>l'étude </a:t>
            </a:r>
            <a:r>
              <a:rPr lang="fr-FR" kern="1200">
                <a:solidFill>
                  <a:schemeClr val="tx1"/>
                </a:solidFill>
                <a:effectLst/>
              </a:rPr>
              <a:t>de cas sur laquelle </a:t>
            </a:r>
            <a:r>
              <a:rPr lang="fr-FR"/>
              <a:t>vous travaillez ;</a:t>
            </a:r>
            <a:endParaRPr lang="en-US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 marL="342900" indent="-342900">
              <a:lnSpc>
                <a:spcPct val="114999"/>
              </a:lnSpc>
              <a:buFont typeface="Symbol,Sans-Serif"/>
              <a:buChar char=""/>
            </a:pPr>
            <a:r>
              <a:rPr lang="fr-FR"/>
              <a:t>Vous trouverez plus d'informations </a:t>
            </a:r>
            <a:r>
              <a:rPr lang="fr-FR" kern="1200">
                <a:solidFill>
                  <a:schemeClr val="tx1"/>
                </a:solidFill>
                <a:effectLst/>
              </a:rPr>
              <a:t>sur le </a:t>
            </a:r>
            <a:r>
              <a:rPr lang="fr-FR"/>
              <a:t>cadre </a:t>
            </a:r>
            <a:r>
              <a:rPr lang="fr-FR" kern="1200">
                <a:solidFill>
                  <a:schemeClr val="tx1"/>
                </a:solidFill>
                <a:effectLst/>
              </a:rPr>
              <a:t>et le </a:t>
            </a:r>
            <a:r>
              <a:rPr lang="fr-FR"/>
              <a:t>contexte </a:t>
            </a:r>
            <a:r>
              <a:rPr lang="fr-FR" kern="1200">
                <a:solidFill>
                  <a:schemeClr val="tx1"/>
                </a:solidFill>
                <a:effectLst/>
              </a:rPr>
              <a:t>dans le document </a:t>
            </a:r>
            <a:r>
              <a:rPr lang="fr-FR"/>
              <a:t>appelé </a:t>
            </a:r>
            <a:r>
              <a:rPr lang="fr-FR" b="1"/>
              <a:t>cadre </a:t>
            </a:r>
            <a:r>
              <a:rPr lang="fr-FR" b="1" kern="1200">
                <a:solidFill>
                  <a:schemeClr val="tx1"/>
                </a:solidFill>
                <a:effectLst/>
              </a:rPr>
              <a:t>de </a:t>
            </a:r>
            <a:r>
              <a:rPr lang="fr-FR" b="1"/>
              <a:t>l'étude </a:t>
            </a:r>
            <a:r>
              <a:rPr lang="fr-FR" b="1" kern="1200">
                <a:solidFill>
                  <a:schemeClr val="tx1"/>
                </a:solidFill>
                <a:effectLst/>
              </a:rPr>
              <a:t>de cas</a:t>
            </a:r>
            <a:r>
              <a:rPr lang="fr-FR" b="1"/>
              <a:t> ;</a:t>
            </a:r>
            <a:endParaRPr lang="en-US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 marL="342900" indent="-342900">
              <a:lnSpc>
                <a:spcPct val="114999"/>
              </a:lnSpc>
              <a:spcAft>
                <a:spcPts val="800"/>
              </a:spcAft>
              <a:buFont typeface="Symbol,Sans-Serif"/>
              <a:buChar char=""/>
            </a:pPr>
            <a:r>
              <a:rPr lang="fr-FR" kern="1200">
                <a:solidFill>
                  <a:schemeClr val="tx1"/>
                </a:solidFill>
                <a:effectLst/>
              </a:rPr>
              <a:t>Vous trouverez </a:t>
            </a:r>
            <a:r>
              <a:rPr lang="fr-FR"/>
              <a:t>des </a:t>
            </a:r>
            <a:r>
              <a:rPr lang="fr-FR" kern="1200">
                <a:solidFill>
                  <a:schemeClr val="tx1"/>
                </a:solidFill>
                <a:effectLst/>
              </a:rPr>
              <a:t>détails </a:t>
            </a:r>
            <a:r>
              <a:rPr lang="fr-FR"/>
              <a:t>sur </a:t>
            </a:r>
            <a:r>
              <a:rPr lang="fr-FR" kern="1200">
                <a:solidFill>
                  <a:schemeClr val="tx1"/>
                </a:solidFill>
                <a:effectLst/>
              </a:rPr>
              <a:t>la tâche à </a:t>
            </a:r>
            <a:r>
              <a:rPr lang="fr-FR"/>
              <a:t>effectuer </a:t>
            </a:r>
            <a:r>
              <a:rPr lang="fr-FR" kern="1200">
                <a:solidFill>
                  <a:schemeClr val="tx1"/>
                </a:solidFill>
                <a:effectLst/>
              </a:rPr>
              <a:t>dans le document de</a:t>
            </a:r>
            <a:r>
              <a:rPr lang="fr-FR" b="1" kern="1200">
                <a:solidFill>
                  <a:schemeClr val="tx1"/>
                </a:solidFill>
                <a:effectLst/>
              </a:rPr>
              <a:t> </a:t>
            </a:r>
            <a:r>
              <a:rPr lang="fr-FR" b="1"/>
              <a:t>vue d'ensemble de l'exercice</a:t>
            </a:r>
            <a:r>
              <a:rPr lang="fr-FR"/>
              <a:t>.</a:t>
            </a:r>
            <a:endParaRPr lang="en-US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 lvl="0">
              <a:lnSpc>
                <a:spcPct val="114999"/>
              </a:lnSpc>
              <a:spcAft>
                <a:spcPts val="800"/>
              </a:spcAft>
            </a:pPr>
            <a:endParaRPr lang="fr-FR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kern="1200">
                <a:solidFill>
                  <a:schemeClr val="tx1"/>
                </a:solidFill>
                <a:effectLst/>
              </a:rPr>
              <a:t>Vous disposez également de </a:t>
            </a:r>
            <a:r>
              <a:rPr lang="fr-FR"/>
              <a:t>quelques </a:t>
            </a:r>
            <a:r>
              <a:rPr lang="fr-FR" kern="1200">
                <a:solidFill>
                  <a:schemeClr val="tx1"/>
                </a:solidFill>
                <a:effectLst/>
              </a:rPr>
              <a:t>documents de référence supplémentaires</a:t>
            </a:r>
            <a:r>
              <a:rPr lang="fr-FR"/>
              <a:t>.</a:t>
            </a:r>
            <a:r>
              <a:rPr lang="fr-FR" kern="1200">
                <a:solidFill>
                  <a:schemeClr val="tx1"/>
                </a:solidFill>
                <a:effectLst/>
              </a:rPr>
              <a:t> </a:t>
            </a:r>
            <a:endParaRPr lang="en-US" kern="1200">
              <a:solidFill>
                <a:srgbClr val="444444"/>
              </a:solidFill>
              <a:effectLst/>
            </a:endParaRPr>
          </a:p>
          <a:p>
            <a:pPr marL="342900" indent="-342900">
              <a:lnSpc>
                <a:spcPct val="114999"/>
              </a:lnSpc>
              <a:buFont typeface="Symbol,Sans-Serif"/>
              <a:buChar char=""/>
            </a:pPr>
            <a:r>
              <a:rPr lang="fr-FR"/>
              <a:t>Vous avez </a:t>
            </a:r>
            <a:r>
              <a:rPr lang="fr-FR" b="1"/>
              <a:t>une </a:t>
            </a:r>
            <a:r>
              <a:rPr lang="fr-FR" b="1" kern="1200">
                <a:solidFill>
                  <a:schemeClr val="tx1"/>
                </a:solidFill>
                <a:effectLst/>
              </a:rPr>
              <a:t>liste de contrôle</a:t>
            </a:r>
            <a:r>
              <a:rPr lang="fr-FR" kern="1200">
                <a:solidFill>
                  <a:schemeClr val="tx1"/>
                </a:solidFill>
                <a:effectLst/>
              </a:rPr>
              <a:t> qui vous servira de guide </a:t>
            </a:r>
            <a:r>
              <a:rPr lang="fr-FR"/>
              <a:t>dès lors que vous travaillerez sur l'exercice ;</a:t>
            </a:r>
            <a:endParaRPr lang="en-US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endParaRPr lang="fr-FR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kern="1200">
                <a:solidFill>
                  <a:schemeClr val="tx1"/>
                </a:solidFill>
                <a:effectLst/>
              </a:rPr>
              <a:t>Je vous recommande vivement d’utiliser ces documents </a:t>
            </a:r>
            <a:r>
              <a:rPr lang="fr-FR"/>
              <a:t>pour réaliser </a:t>
            </a:r>
            <a:r>
              <a:rPr lang="fr-FR" kern="1200">
                <a:solidFill>
                  <a:schemeClr val="tx1"/>
                </a:solidFill>
                <a:effectLst/>
              </a:rPr>
              <a:t>l’exercice. Vous pourrez également les utiliser comme outils </a:t>
            </a:r>
            <a:r>
              <a:rPr lang="fr-FR"/>
              <a:t>après cette formation, </a:t>
            </a:r>
            <a:r>
              <a:rPr lang="fr-FR" kern="1200">
                <a:solidFill>
                  <a:schemeClr val="tx1"/>
                </a:solidFill>
                <a:effectLst/>
              </a:rPr>
              <a:t>dans votre travail quotidien.</a:t>
            </a:r>
            <a:r>
              <a:rPr lang="fr-FR"/>
              <a:t> </a:t>
            </a:r>
            <a:endParaRPr lang="en-US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 marL="0" indent="0">
              <a:lnSpc>
                <a:spcPct val="114999"/>
              </a:lnSpc>
              <a:spcAft>
                <a:spcPts val="800"/>
              </a:spcAft>
              <a:buNone/>
            </a:pPr>
            <a:endParaRPr lang="fr-FR" kern="1200">
              <a:solidFill>
                <a:srgbClr val="444444"/>
              </a:solidFill>
              <a:effectLst/>
              <a:ea typeface="+mn-ea"/>
              <a:cs typeface="+mn-cs"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 kern="1200">
                <a:solidFill>
                  <a:schemeClr val="tx1"/>
                </a:solidFill>
                <a:effectLst/>
              </a:rPr>
              <a:t>Vous disposerez d’un total de 50 minutes</a:t>
            </a:r>
            <a:r>
              <a:rPr lang="fr-FR"/>
              <a:t> </a:t>
            </a:r>
            <a:r>
              <a:rPr lang="fr-FR" kern="1200">
                <a:solidFill>
                  <a:schemeClr val="tx1"/>
                </a:solidFill>
                <a:effectLst/>
              </a:rPr>
              <a:t>pour </a:t>
            </a:r>
            <a:r>
              <a:rPr lang="fr-FR"/>
              <a:t>accomplir </a:t>
            </a:r>
            <a:r>
              <a:rPr lang="fr-FR" kern="1200">
                <a:solidFill>
                  <a:schemeClr val="tx1"/>
                </a:solidFill>
                <a:effectLst/>
              </a:rPr>
              <a:t>la tâche prévue dans l’exercice :</a:t>
            </a:r>
            <a:r>
              <a:rPr lang="fr-FR"/>
              <a:t> </a:t>
            </a:r>
            <a:r>
              <a:rPr lang="fr-FR" kern="1200">
                <a:solidFill>
                  <a:schemeClr val="tx1"/>
                </a:solidFill>
                <a:effectLst/>
              </a:rPr>
              <a:t>20 minutes</a:t>
            </a:r>
            <a:r>
              <a:rPr lang="fr-FR"/>
              <a:t> </a:t>
            </a:r>
            <a:r>
              <a:rPr lang="fr-FR" kern="1200">
                <a:solidFill>
                  <a:schemeClr val="tx1"/>
                </a:solidFill>
                <a:effectLst/>
              </a:rPr>
              <a:t>pour </a:t>
            </a:r>
            <a:r>
              <a:rPr lang="fr-FR"/>
              <a:t>examiner </a:t>
            </a:r>
            <a:r>
              <a:rPr lang="fr-FR" kern="1200">
                <a:solidFill>
                  <a:schemeClr val="tx1"/>
                </a:solidFill>
                <a:effectLst/>
              </a:rPr>
              <a:t>les documents</a:t>
            </a:r>
            <a:r>
              <a:rPr lang="fr-FR"/>
              <a:t> et </a:t>
            </a:r>
            <a:r>
              <a:rPr lang="fr-FR" kern="1200">
                <a:solidFill>
                  <a:schemeClr val="tx1"/>
                </a:solidFill>
                <a:effectLst/>
              </a:rPr>
              <a:t>30 minutes</a:t>
            </a:r>
            <a:r>
              <a:rPr lang="fr-FR"/>
              <a:t> pour le </a:t>
            </a:r>
            <a:r>
              <a:rPr lang="fr-FR" kern="1200">
                <a:solidFill>
                  <a:schemeClr val="tx1"/>
                </a:solidFill>
                <a:effectLst/>
              </a:rPr>
              <a:t>travail en groupe.</a:t>
            </a:r>
            <a:r>
              <a:rPr lang="fr-FR"/>
              <a:t> Veillez à </a:t>
            </a:r>
            <a:r>
              <a:rPr lang="fr-FR" kern="1200">
                <a:solidFill>
                  <a:schemeClr val="tx1"/>
                </a:solidFill>
                <a:effectLst/>
              </a:rPr>
              <a:t>désigner </a:t>
            </a:r>
            <a:r>
              <a:rPr lang="fr-FR" kern="1200" err="1">
                <a:solidFill>
                  <a:schemeClr val="tx1"/>
                </a:solidFill>
                <a:effectLst/>
              </a:rPr>
              <a:t>un</a:t>
            </a:r>
            <a:r>
              <a:rPr lang="fr-FR" err="1"/>
              <a:t>·e</a:t>
            </a:r>
            <a:r>
              <a:rPr lang="fr-FR"/>
              <a:t> </a:t>
            </a:r>
            <a:r>
              <a:rPr lang="fr-FR" kern="1200" err="1">
                <a:solidFill>
                  <a:schemeClr val="tx1"/>
                </a:solidFill>
                <a:effectLst/>
              </a:rPr>
              <a:t>rapporteur</a:t>
            </a:r>
            <a:r>
              <a:rPr lang="fr-FR" err="1"/>
              <a:t>·trice</a:t>
            </a:r>
            <a:r>
              <a:rPr lang="fr-FR"/>
              <a:t> </a:t>
            </a:r>
            <a:r>
              <a:rPr lang="fr-FR" kern="1200">
                <a:solidFill>
                  <a:schemeClr val="tx1"/>
                </a:solidFill>
                <a:effectLst/>
              </a:rPr>
              <a:t>dans chaque groupe. </a:t>
            </a:r>
            <a:r>
              <a:rPr lang="fr-FR" kern="1200" err="1">
                <a:solidFill>
                  <a:schemeClr val="tx1"/>
                </a:solidFill>
                <a:effectLst/>
              </a:rPr>
              <a:t>Le</a:t>
            </a:r>
            <a:r>
              <a:rPr lang="fr-FR" err="1"/>
              <a:t>·la</a:t>
            </a:r>
            <a:r>
              <a:rPr lang="fr-FR" kern="1200">
                <a:solidFill>
                  <a:schemeClr val="tx1"/>
                </a:solidFill>
                <a:effectLst/>
              </a:rPr>
              <a:t> </a:t>
            </a:r>
            <a:r>
              <a:rPr lang="fr-FR" kern="1200" err="1">
                <a:solidFill>
                  <a:schemeClr val="tx1"/>
                </a:solidFill>
                <a:effectLst/>
              </a:rPr>
              <a:t>rapporteur</a:t>
            </a:r>
            <a:r>
              <a:rPr lang="fr-FR" err="1"/>
              <a:t>·trice</a:t>
            </a:r>
            <a:r>
              <a:rPr lang="fr-FR" kern="1200">
                <a:solidFill>
                  <a:schemeClr val="tx1"/>
                </a:solidFill>
                <a:effectLst/>
              </a:rPr>
              <a:t> présentera les conclusions du groupe au reste </a:t>
            </a:r>
            <a:r>
              <a:rPr lang="fr-FR"/>
              <a:t>de l’auditoire</a:t>
            </a:r>
            <a:r>
              <a:rPr lang="fr-FR" kern="1200">
                <a:solidFill>
                  <a:schemeClr val="tx1"/>
                </a:solidFill>
                <a:effectLst/>
              </a:rPr>
              <a:t>.</a:t>
            </a:r>
            <a:endParaRPr lang="en-US" kern="1200">
              <a:solidFill>
                <a:srgbClr val="444444"/>
              </a:solidFill>
              <a:effectLst/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/>
              <a:t> </a:t>
            </a:r>
            <a:endParaRPr lang="en-US">
              <a:solidFill>
                <a:srgbClr val="444444"/>
              </a:solidFill>
            </a:endParaRPr>
          </a:p>
          <a:p>
            <a:pPr>
              <a:lnSpc>
                <a:spcPct val="114999"/>
              </a:lnSpc>
              <a:spcAft>
                <a:spcPts val="800"/>
              </a:spcAft>
            </a:pPr>
            <a:r>
              <a:rPr lang="fr-FR"/>
              <a:t>J'ai ajouté </a:t>
            </a:r>
            <a:r>
              <a:rPr lang="fr-FR" kern="1200">
                <a:solidFill>
                  <a:schemeClr val="tx1"/>
                </a:solidFill>
                <a:effectLst/>
              </a:rPr>
              <a:t>les informations clés de </a:t>
            </a:r>
            <a:r>
              <a:rPr lang="fr-FR"/>
              <a:t>l'exercice </a:t>
            </a:r>
            <a:r>
              <a:rPr lang="fr-FR" kern="1200">
                <a:solidFill>
                  <a:schemeClr val="tx1"/>
                </a:solidFill>
                <a:effectLst/>
              </a:rPr>
              <a:t>dans les prochaines diapositives.</a:t>
            </a:r>
            <a:endParaRPr lang="en-US">
              <a:solidFill>
                <a:srgbClr val="444444"/>
              </a:solidFill>
            </a:endParaRPr>
          </a:p>
          <a:p>
            <a:endParaRPr lang="fr-FR" sz="1200" kern="1200"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83D7B9-9304-43D9-B9C6-6966DFFE4C6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12832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/>
              <a:t>Message clé </a:t>
            </a:r>
            <a:r>
              <a:rPr lang="fr-FR" b="1">
                <a:effectLst/>
              </a:rPr>
              <a:t>: </a:t>
            </a:r>
            <a:r>
              <a:rPr lang="fr-FR"/>
              <a:t>Présenter le scénario</a:t>
            </a:r>
            <a:r>
              <a:rPr lang="fr-FR">
                <a:effectLst/>
              </a:rPr>
              <a:t>.</a:t>
            </a:r>
            <a:endParaRPr lang="fr-FR">
              <a:solidFill>
                <a:srgbClr val="444444"/>
              </a:solidFill>
              <a:effectLst/>
            </a:endParaRPr>
          </a:p>
          <a:p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/>
              <a:t>Il s'agit du cadre de l'étude de cas</a:t>
            </a:r>
            <a:r>
              <a:rPr lang="fr-FR">
                <a:effectLst/>
              </a:rPr>
              <a:t>. </a:t>
            </a:r>
            <a:r>
              <a:rPr lang="fr-FR"/>
              <a:t>Vous n'êtes pas obligé de le lire tout de suite</a:t>
            </a:r>
            <a:r>
              <a:rPr lang="fr-FR">
                <a:effectLst/>
              </a:rPr>
              <a:t>. </a:t>
            </a:r>
            <a:r>
              <a:rPr lang="fr-FR"/>
              <a:t>Je vous donnerai le temps de le lire dans quelques </a:t>
            </a:r>
            <a:r>
              <a:rPr lang="fr-FR">
                <a:effectLst/>
              </a:rPr>
              <a:t>minutes.</a:t>
            </a:r>
            <a:endParaRPr lang="fr-FR">
              <a:solidFill>
                <a:srgbClr val="444444"/>
              </a:solidFill>
              <a:effectLst/>
            </a:endParaRPr>
          </a:p>
          <a:p>
            <a:pPr marR="0">
              <a:spcBef>
                <a:spcPts val="0"/>
              </a:spcBef>
            </a:pPr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dirty="0"/>
              <a:t>Vous êtes à un poste de contrôle des Nations Unies à Lora. Une femme d’âge moyen, en tenue traditionnelle</a:t>
            </a:r>
            <a:r>
              <a:rPr lang="fr-FR" dirty="0">
                <a:effectLst/>
              </a:rPr>
              <a:t>, </a:t>
            </a:r>
            <a:r>
              <a:rPr lang="fr-FR" dirty="0"/>
              <a:t>arrive au poste en poussant un vieil homme également vêtu de manière traditionnelle. Comment procédez-vous à la fouille de la femme et de l’homme ?</a:t>
            </a:r>
            <a:endParaRPr lang="en-US" dirty="0"/>
          </a:p>
          <a:p>
            <a:pPr marL="168910" marR="3369310">
              <a:lnSpc>
                <a:spcPct val="107000"/>
              </a:lnSpc>
              <a:spcBef>
                <a:spcPts val="254"/>
              </a:spcBef>
              <a:spcAft>
                <a:spcPts val="800"/>
              </a:spcAft>
            </a:pPr>
            <a:endParaRPr lang="en-US" dirty="0">
              <a:effectLst/>
              <a:latin typeface="Calibri" panose="020F0502020204030204" pitchFamily="34" charset="0"/>
              <a:ea typeface="DengXian" panose="02010600030101010101" pitchFamily="2" charset="-122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0933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Ceci est la suite du cadre. </a:t>
            </a:r>
            <a:endParaRPr lang="fr-FR">
              <a:solidFill>
                <a:srgbClr val="444444"/>
              </a:solidFill>
            </a:endParaRP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endParaRPr lang="en-GB" dirty="0">
              <a:solidFill>
                <a:srgbClr val="444444"/>
              </a:solidFill>
            </a:endParaRPr>
          </a:p>
          <a:p>
            <a:endParaRPr lang="en-GB" dirty="0">
              <a:ea typeface="Calibri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78024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dirty="0"/>
              <a:t>Message clé </a:t>
            </a:r>
            <a:r>
              <a:rPr lang="fr-FR" b="1" dirty="0">
                <a:effectLst/>
              </a:rPr>
              <a:t>: </a:t>
            </a:r>
            <a:r>
              <a:rPr lang="fr-FR" dirty="0"/>
              <a:t>Présenter la tâche à accomplir</a:t>
            </a:r>
            <a:r>
              <a:rPr lang="fr-FR" dirty="0">
                <a:effectLst/>
              </a:rPr>
              <a:t>.</a:t>
            </a:r>
            <a:endParaRPr lang="fr-FR">
              <a:solidFill>
                <a:srgbClr val="444444"/>
              </a:solidFill>
              <a:effectLst/>
            </a:endParaRPr>
          </a:p>
          <a:p>
            <a:pPr marR="0"/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dirty="0"/>
              <a:t>Voici la tâche que vous devrez réaliser</a:t>
            </a:r>
            <a:r>
              <a:rPr lang="fr-FR" dirty="0">
                <a:effectLst/>
              </a:rPr>
              <a:t>. </a:t>
            </a:r>
            <a:r>
              <a:rPr lang="fr-FR" dirty="0"/>
              <a:t>Vous devrez choisir </a:t>
            </a:r>
            <a:r>
              <a:rPr lang="fr-FR" b="1" dirty="0"/>
              <a:t>la meilleure </a:t>
            </a:r>
            <a:r>
              <a:rPr lang="fr-FR" b="1" dirty="0">
                <a:effectLst/>
              </a:rPr>
              <a:t>action</a:t>
            </a:r>
            <a:r>
              <a:rPr lang="fr-FR" dirty="0"/>
              <a:t> à entreprendre</a:t>
            </a:r>
            <a:r>
              <a:rPr lang="fr-FR" dirty="0">
                <a:effectLst/>
              </a:rPr>
              <a:t>, </a:t>
            </a:r>
            <a:r>
              <a:rPr lang="fr-FR" dirty="0"/>
              <a:t>compte tenu des circonstances décrites dans le contexte</a:t>
            </a:r>
            <a:r>
              <a:rPr lang="fr-FR" dirty="0">
                <a:effectLst/>
              </a:rPr>
              <a:t>, </a:t>
            </a:r>
            <a:r>
              <a:rPr lang="fr-FR" dirty="0"/>
              <a:t>et </a:t>
            </a:r>
            <a:r>
              <a:rPr lang="fr-FR" b="1" dirty="0"/>
              <a:t>expliquer les avantages et les inconvénients</a:t>
            </a:r>
            <a:r>
              <a:rPr lang="fr-FR" dirty="0"/>
              <a:t> de ce choix</a:t>
            </a:r>
            <a:r>
              <a:rPr lang="fr-FR" dirty="0">
                <a:effectLst/>
              </a:rPr>
              <a:t>. (</a:t>
            </a:r>
            <a:r>
              <a:rPr lang="fr-FR" i="1" dirty="0"/>
              <a:t>Lire la tâche à voix haute ou demander à un volontaire de la lire.</a:t>
            </a:r>
            <a:r>
              <a:rPr lang="fr-FR" dirty="0"/>
              <a:t>)</a:t>
            </a:r>
            <a:endParaRPr lang="en-US">
              <a:solidFill>
                <a:srgbClr val="444444"/>
              </a:solidFill>
            </a:endParaRPr>
          </a:p>
          <a:p>
            <a:endParaRPr lang="fr-FR" dirty="0">
              <a:solidFill>
                <a:srgbClr val="444444"/>
              </a:solidFill>
            </a:endParaRPr>
          </a:p>
          <a:p>
            <a:pPr marL="168910">
              <a:lnSpc>
                <a:spcPct val="107000"/>
              </a:lnSpc>
              <a:spcBef>
                <a:spcPts val="254"/>
              </a:spcBef>
              <a:spcAft>
                <a:spcPts val="800"/>
              </a:spcAft>
            </a:pPr>
            <a:endParaRPr lang="en-US" dirty="0">
              <a:effectLst/>
              <a:latin typeface="Calibri" panose="020F0502020204030204" pitchFamily="34" charset="0"/>
              <a:ea typeface="DengXian" panose="02010600030101010101" pitchFamily="2" charset="-122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1723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/>
              <a:t>Message clé </a:t>
            </a:r>
            <a:r>
              <a:rPr lang="fr-FR" b="1">
                <a:effectLst/>
              </a:rPr>
              <a:t>: </a:t>
            </a:r>
            <a:r>
              <a:rPr lang="fr-FR"/>
              <a:t>Présenter les </a:t>
            </a:r>
            <a:r>
              <a:rPr lang="fr-FR">
                <a:effectLst/>
              </a:rPr>
              <a:t>actions </a:t>
            </a:r>
            <a:r>
              <a:rPr lang="fr-FR"/>
              <a:t>parmi lesquelles les </a:t>
            </a:r>
            <a:r>
              <a:rPr lang="fr-FR">
                <a:effectLst/>
              </a:rPr>
              <a:t>participants </a:t>
            </a:r>
            <a:r>
              <a:rPr lang="fr-FR"/>
              <a:t>devront choisir</a:t>
            </a:r>
            <a:r>
              <a:rPr lang="fr-FR">
                <a:effectLst/>
              </a:rPr>
              <a:t>.</a:t>
            </a:r>
            <a:endParaRPr lang="fr-FR">
              <a:solidFill>
                <a:srgbClr val="444444"/>
              </a:solidFill>
              <a:effectLst/>
            </a:endParaRPr>
          </a:p>
          <a:p>
            <a:pPr marR="0">
              <a:spcBef>
                <a:spcPts val="0"/>
              </a:spcBef>
            </a:pPr>
            <a:endParaRPr lang="en-US" dirty="0">
              <a:solidFill>
                <a:srgbClr val="444444"/>
              </a:solidFill>
              <a:effectLst/>
            </a:endParaRPr>
          </a:p>
          <a:p>
            <a:r>
              <a:rPr lang="fr-FR"/>
              <a:t>Vous pouvez choisir parmi les trois </a:t>
            </a:r>
            <a:r>
              <a:rPr lang="fr-FR">
                <a:effectLst/>
              </a:rPr>
              <a:t>options</a:t>
            </a:r>
            <a:r>
              <a:rPr lang="fr-FR"/>
              <a:t> suivantes</a:t>
            </a:r>
            <a:r>
              <a:rPr lang="fr-FR">
                <a:effectLst/>
              </a:rPr>
              <a:t>. </a:t>
            </a:r>
            <a:r>
              <a:rPr lang="fr-FR"/>
              <a:t>Elles sont également incluses dans votre support de formation</a:t>
            </a:r>
            <a:r>
              <a:rPr lang="fr-FR">
                <a:effectLst/>
              </a:rPr>
              <a:t>.</a:t>
            </a:r>
            <a:endParaRPr lang="fr-FR">
              <a:solidFill>
                <a:srgbClr val="444444"/>
              </a:solidFill>
              <a:effectLst/>
            </a:endParaRPr>
          </a:p>
          <a:p>
            <a:endParaRPr lang="en-US" dirty="0">
              <a:solidFill>
                <a:srgbClr val="444444"/>
              </a:solidFill>
            </a:endParaRPr>
          </a:p>
          <a:p>
            <a:r>
              <a:rPr lang="fr-FR" dirty="0"/>
              <a:t>Vous disposez de </a:t>
            </a:r>
            <a:r>
              <a:rPr lang="fr-FR" b="1" dirty="0">
                <a:effectLst/>
              </a:rPr>
              <a:t>50 minutes </a:t>
            </a:r>
            <a:r>
              <a:rPr lang="fr-FR" b="1" dirty="0"/>
              <a:t>au </a:t>
            </a:r>
            <a:r>
              <a:rPr lang="fr-FR" b="1" dirty="0">
                <a:effectLst/>
              </a:rPr>
              <a:t>total</a:t>
            </a:r>
            <a:r>
              <a:rPr lang="fr-FR" dirty="0"/>
              <a:t> pour cet exercice : </a:t>
            </a:r>
            <a:r>
              <a:rPr lang="fr-FR" b="1" dirty="0">
                <a:effectLst/>
              </a:rPr>
              <a:t>20 minutes </a:t>
            </a:r>
            <a:r>
              <a:rPr lang="fr-FR" b="1" dirty="0"/>
              <a:t>pour lire les </a:t>
            </a:r>
            <a:r>
              <a:rPr lang="fr-FR" b="1" dirty="0">
                <a:effectLst/>
              </a:rPr>
              <a:t>documents</a:t>
            </a:r>
            <a:r>
              <a:rPr lang="fr-FR" dirty="0"/>
              <a:t> et </a:t>
            </a:r>
            <a:r>
              <a:rPr lang="fr-FR" b="1" dirty="0">
                <a:effectLst/>
              </a:rPr>
              <a:t>30 minutes </a:t>
            </a:r>
            <a:r>
              <a:rPr lang="fr-FR" b="1" dirty="0"/>
              <a:t>pour le travail en groupe</a:t>
            </a:r>
            <a:r>
              <a:rPr lang="fr-FR" dirty="0">
                <a:effectLst/>
              </a:rPr>
              <a:t>.</a:t>
            </a:r>
            <a:br>
              <a:rPr lang="fr-FR" dirty="0">
                <a:cs typeface="+mn-lt"/>
              </a:rPr>
            </a:br>
            <a:r>
              <a:rPr lang="fr-FR" dirty="0"/>
              <a:t>Vous pouvez maintenant commencer l’exercice</a:t>
            </a:r>
            <a:r>
              <a:rPr lang="fr-FR" dirty="0">
                <a:effectLst/>
              </a:rPr>
              <a:t>. </a:t>
            </a:r>
            <a:r>
              <a:rPr lang="fr-FR" dirty="0"/>
              <a:t>N’hésitez pas à </a:t>
            </a:r>
            <a:r>
              <a:rPr lang="fr-FR" dirty="0">
                <a:effectLst/>
              </a:rPr>
              <a:t>me </a:t>
            </a:r>
            <a:r>
              <a:rPr lang="fr-FR" dirty="0"/>
              <a:t>poser des </a:t>
            </a:r>
            <a:r>
              <a:rPr lang="fr-FR" dirty="0">
                <a:effectLst/>
              </a:rPr>
              <a:t>questions</a:t>
            </a:r>
            <a:r>
              <a:rPr lang="fr-FR" dirty="0"/>
              <a:t> si vous en avez</a:t>
            </a:r>
            <a:r>
              <a:rPr lang="fr-FR" dirty="0">
                <a:effectLst/>
              </a:rPr>
              <a:t>.</a:t>
            </a:r>
            <a:endParaRPr lang="fr-FR" dirty="0">
              <a:solidFill>
                <a:srgbClr val="444444"/>
              </a:solidFill>
              <a:effectLst/>
            </a:endParaRPr>
          </a:p>
          <a:p>
            <a:endParaRPr lang="en-US" dirty="0">
              <a:solidFill>
                <a:srgbClr val="444444"/>
              </a:solidFill>
            </a:endParaRPr>
          </a:p>
          <a:p>
            <a:r>
              <a:rPr lang="fr-FR" i="1" dirty="0">
                <a:effectLst/>
              </a:rPr>
              <a:t>(</a:t>
            </a:r>
            <a:r>
              <a:rPr lang="fr-FR" i="1" dirty="0"/>
              <a:t>N’oubliez pas d’utiliser les scénarios lorsque vous jugez qu’ils sont les plus appropriés</a:t>
            </a:r>
            <a:r>
              <a:rPr lang="fr-FR" i="1" dirty="0">
                <a:effectLst/>
              </a:rPr>
              <a:t>. </a:t>
            </a:r>
            <a:r>
              <a:rPr lang="fr-FR" i="1" dirty="0"/>
              <a:t>Les diapositives scénarios suivent.)</a:t>
            </a:r>
            <a:br>
              <a:rPr lang="fr-FR" i="1" dirty="0">
                <a:cs typeface="+mn-lt"/>
              </a:rPr>
            </a:br>
            <a:r>
              <a:rPr lang="fr-FR" i="1" dirty="0">
                <a:effectLst/>
              </a:rPr>
              <a:t>(</a:t>
            </a:r>
            <a:r>
              <a:rPr lang="fr-FR" i="1" dirty="0"/>
              <a:t>Mettez fin à l’exercice après </a:t>
            </a:r>
            <a:r>
              <a:rPr lang="fr-FR" i="1" dirty="0">
                <a:effectLst/>
              </a:rPr>
              <a:t>50 minutes. </a:t>
            </a:r>
            <a:r>
              <a:rPr lang="fr-FR" i="1" dirty="0"/>
              <a:t>Pendant l’exercice</a:t>
            </a:r>
            <a:r>
              <a:rPr lang="fr-FR" i="1" dirty="0">
                <a:effectLst/>
              </a:rPr>
              <a:t>, </a:t>
            </a:r>
            <a:r>
              <a:rPr lang="fr-FR" i="1" dirty="0"/>
              <a:t>circulez parmi les groupes</a:t>
            </a:r>
            <a:r>
              <a:rPr lang="fr-FR" i="1" dirty="0">
                <a:effectLst/>
              </a:rPr>
              <a:t>. </a:t>
            </a:r>
            <a:r>
              <a:rPr lang="fr-FR" i="1" dirty="0"/>
              <a:t>Répondez aux </a:t>
            </a:r>
            <a:r>
              <a:rPr lang="fr-FR" i="1" dirty="0">
                <a:effectLst/>
              </a:rPr>
              <a:t>questions </a:t>
            </a:r>
            <a:r>
              <a:rPr lang="fr-FR" i="1" dirty="0"/>
              <a:t>des </a:t>
            </a:r>
            <a:r>
              <a:rPr lang="fr-FR" i="1" dirty="0">
                <a:effectLst/>
              </a:rPr>
              <a:t>participants. </a:t>
            </a:r>
            <a:r>
              <a:rPr lang="fr-FR" i="1" dirty="0"/>
              <a:t>Rappelez le temps restant à </a:t>
            </a:r>
            <a:r>
              <a:rPr lang="fr-FR" i="1" dirty="0">
                <a:effectLst/>
              </a:rPr>
              <a:t>15, 10 </a:t>
            </a:r>
            <a:r>
              <a:rPr lang="fr-FR" i="1" dirty="0"/>
              <a:t>et </a:t>
            </a:r>
            <a:r>
              <a:rPr lang="fr-FR" i="1" dirty="0">
                <a:effectLst/>
              </a:rPr>
              <a:t>5 minutes </a:t>
            </a:r>
            <a:r>
              <a:rPr lang="fr-FR" i="1" dirty="0"/>
              <a:t>de la fin de l’exercice</a:t>
            </a:r>
            <a:r>
              <a:rPr lang="fr-FR" i="1" dirty="0">
                <a:effectLst/>
              </a:rPr>
              <a:t>.)</a:t>
            </a:r>
            <a:endParaRPr lang="fr-FR" dirty="0">
              <a:solidFill>
                <a:srgbClr val="444444"/>
              </a:solidFill>
              <a:effectLst/>
            </a:endParaRPr>
          </a:p>
          <a:p>
            <a:r>
              <a:rPr lang="fr-FR" dirty="0"/>
              <a:t> </a:t>
            </a:r>
            <a:endParaRPr lang="en-US" dirty="0">
              <a:solidFill>
                <a:srgbClr val="444444"/>
              </a:solidFill>
            </a:endParaRPr>
          </a:p>
          <a:p>
            <a:pPr marL="168910">
              <a:lnSpc>
                <a:spcPct val="107000"/>
              </a:lnSpc>
              <a:spcBef>
                <a:spcPts val="254"/>
              </a:spcBef>
              <a:spcAft>
                <a:spcPts val="800"/>
              </a:spcAft>
            </a:pPr>
            <a:endParaRPr lang="en-US" dirty="0">
              <a:ea typeface="DengXian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0493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effectLst/>
              </a:rPr>
              <a:t>(</a:t>
            </a:r>
            <a:r>
              <a:rPr lang="fr-FR" i="1" dirty="0"/>
              <a:t>Scénario à présenter </a:t>
            </a:r>
            <a:r>
              <a:rPr lang="fr-FR" i="1" dirty="0">
                <a:effectLst/>
              </a:rPr>
              <a:t>– </a:t>
            </a:r>
            <a:r>
              <a:rPr lang="fr-FR" i="1" dirty="0"/>
              <a:t>un par un ou collectivement </a:t>
            </a:r>
            <a:r>
              <a:rPr lang="fr-FR" i="1" dirty="0">
                <a:effectLst/>
              </a:rPr>
              <a:t>– </a:t>
            </a:r>
            <a:r>
              <a:rPr lang="fr-FR" i="1" dirty="0"/>
              <a:t>pendant l’exercice</a:t>
            </a:r>
            <a:r>
              <a:rPr lang="fr-FR" i="1" dirty="0">
                <a:effectLst/>
              </a:rPr>
              <a:t>. </a:t>
            </a:r>
            <a:r>
              <a:rPr lang="fr-FR" i="1" dirty="0"/>
              <a:t>Des copies papier des scénarios peuvent également être distribuées</a:t>
            </a:r>
            <a:r>
              <a:rPr lang="fr-FR" i="1" dirty="0">
                <a:effectLst/>
              </a:rPr>
              <a:t>.) </a:t>
            </a:r>
            <a:r>
              <a:rPr lang="fr-FR" b="1" dirty="0"/>
              <a:t>Ne montrez pas les scénarios aux </a:t>
            </a:r>
            <a:r>
              <a:rPr lang="fr-FR" b="1" dirty="0">
                <a:effectLst/>
              </a:rPr>
              <a:t>participants </a:t>
            </a:r>
            <a:r>
              <a:rPr lang="fr-FR" b="1" dirty="0"/>
              <a:t>avant le </a:t>
            </a:r>
            <a:r>
              <a:rPr lang="fr-FR" b="1" dirty="0">
                <a:effectLst/>
              </a:rPr>
              <a:t>moment</a:t>
            </a:r>
            <a:r>
              <a:rPr lang="fr-FR" b="1" dirty="0"/>
              <a:t> opportun</a:t>
            </a:r>
            <a:r>
              <a:rPr lang="fr-FR" b="1" dirty="0">
                <a:effectLst/>
              </a:rPr>
              <a:t>.</a:t>
            </a:r>
            <a:endParaRPr lang="fr-FR" dirty="0">
              <a:solidFill>
                <a:srgbClr val="444444"/>
              </a:solidFill>
            </a:endParaRPr>
          </a:p>
          <a:p>
            <a:pPr marR="0"/>
            <a:endParaRPr lang="fr-FR" dirty="0">
              <a:solidFill>
                <a:srgbClr val="444444"/>
              </a:solidFill>
              <a:effectLst/>
            </a:endParaRPr>
          </a:p>
          <a:p>
            <a:pPr marL="168910">
              <a:lnSpc>
                <a:spcPct val="107000"/>
              </a:lnSpc>
              <a:spcBef>
                <a:spcPts val="254"/>
              </a:spcBef>
              <a:spcAft>
                <a:spcPts val="800"/>
              </a:spcAft>
            </a:pPr>
            <a:endParaRPr lang="en-US" b="1" dirty="0">
              <a:ea typeface="DengXian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83D7B9-9304-43D9-B9C6-6966DFFE4C6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9004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3B7721-99CB-CF89-2B6F-1EB4568AF4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5C7D3CB-89FA-1E92-04FC-D3F682A36E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3C235BF-57F1-F8CB-1356-1CE37570F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78EB-04F6-411F-A862-5829E9B2357B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8704E55-49EF-CFE8-6563-166AAC2E8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B05CFD9-DB5D-FFBF-FE8D-2F7A7B5A2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91B3E-4A17-407B-B013-2E630493E48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5259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EC6904-50AE-7A45-DC38-04977D83B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BCB3587-AF9E-169A-D59F-4366DD0E50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EEDBBA6-3D07-A52D-8C30-7DD3CEF93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78EB-04F6-411F-A862-5829E9B2357B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103B167-00E1-5000-6808-D02D4CCC6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8418463-3BEB-63BD-30BE-92F7B7259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91B3E-4A17-407B-B013-2E630493E48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2324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E4DB1C7-4D5C-3087-9588-643CECDFBB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EBB232D-E8E7-C35A-41CF-0CE11A21EC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C11B4A5-94A8-EABE-F918-AFED4B529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78EB-04F6-411F-A862-5829E9B2357B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AD3FBE1-FF8F-0F5B-A837-D3C53AD48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32581FB-503B-966F-90DC-732EFFC18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91B3E-4A17-407B-B013-2E630493E48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7962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91214C-D4FB-332B-8BAB-70DD2D07E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F5DEAB-D139-7298-F387-163A577D2B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5FAA73F-53F9-65C2-2072-E48B5AE9F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78EB-04F6-411F-A862-5829E9B2357B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C8E217F-7FA8-EFD6-DC83-614217B9B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3F0A302-6C30-B672-1020-B63DF1092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91B3E-4A17-407B-B013-2E630493E48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7108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CB3960-8DFE-9D25-B69F-252B01F24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0C9AD2-0A23-A0AF-743F-1803EC994D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AC06EF8-3AB5-12EE-3140-6F24F8CA9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78EB-04F6-411F-A862-5829E9B2357B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53144A3-A2B1-7EA6-A620-F516894E0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3157DF6-089B-9FC8-4337-AB58CE0E9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91B3E-4A17-407B-B013-2E630493E48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6979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E1AEF8-1E41-320D-0BDF-AE27F828B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559AFB6-5FE1-5C4C-88D1-C8C2B0A193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8F8F720-24F3-885A-4CF8-F59AC112EF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E465854-5BA2-4F70-68CB-208EDF1F9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78EB-04F6-411F-A862-5829E9B2357B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3484F15-7439-2CAB-73DE-E7A563624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E9060D7-F8F1-C1F0-F4FF-F21841B1E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91B3E-4A17-407B-B013-2E630493E48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6112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B1B319-F17B-1F45-EAE6-7045471BB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D157BA6-08C4-5922-F204-648B7A69A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0C67C98-79EC-CB93-9A59-29349FE767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19B4AD1-9759-12BA-09C3-E09FC4E763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377CCC9-E40C-E5B4-5F31-0AA77A4F3D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2983E12-8E82-122E-F7F6-6E7AC18A1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78EB-04F6-411F-A862-5829E9B2357B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04BC03B-7BB2-347F-9794-94FD9B089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818C406-3D89-80FA-CF4D-027696846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91B3E-4A17-407B-B013-2E630493E48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2781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F42723B-C025-C597-C406-1D6621A0C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8BE5C5F-D60F-71B5-0616-8164EDB3F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78EB-04F6-411F-A862-5829E9B2357B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6BC6A29-7511-C716-AC2F-73DF21515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71E9B38-0F71-7BDF-DDCA-27C72365E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91B3E-4A17-407B-B013-2E630493E48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9504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8A61AD1-893D-9B9F-23AB-91FAF1074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78EB-04F6-411F-A862-5829E9B2357B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2E38C4-D5DE-9CC5-02BB-5888562EB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85F75B4-C4CB-F4B8-47EB-98A3CBD15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91B3E-4A17-407B-B013-2E630493E48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5211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38EC8B-6693-1F02-812C-C8E49AD55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F9A3AD5-9090-F61F-CA76-A758D5BCC7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83DF16F-A738-5537-A333-4410E72AA6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3A8175E-5927-601C-D567-A41DDDDF4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78EB-04F6-411F-A862-5829E9B2357B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108E760-6F06-99F8-9444-464C2A675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9E0D55B-E229-630E-1446-6854FFF9D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91B3E-4A17-407B-B013-2E630493E48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5802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104641-F10C-EF05-44D4-361B3423B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5FD1714-D14C-7EFB-1916-1EDBD78709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516CF6D-C931-95A9-B2C3-E89BEE85DF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A627A1E-BACA-C83B-980E-83047D54A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D78EB-04F6-411F-A862-5829E9B2357B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54A01AD-826E-3AFD-92E2-2DF011C5C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6850EA4-1135-8F50-3DE8-0C21CA52C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91B3E-4A17-407B-B013-2E630493E48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749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D936466F-FCDD-39E8-2058-D7A2C8F22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7E9C984-8926-FF51-5CA2-352ECC155E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869DBBD-327D-FE6E-46F7-CB7E7C8253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4D78EB-04F6-411F-A862-5829E9B2357B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A892082-D0F0-0B63-336A-B36B29265B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891C5B4-6CE4-91D7-21D8-AAE0E7A5A0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B691B3E-4A17-407B-B013-2E630493E48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990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96926C-0C8B-4D73-AC73-3E7379AA0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2400" b="1" dirty="0">
                <a:solidFill>
                  <a:srgbClr val="1F4E79"/>
                </a:solidFill>
                <a:ea typeface="+mj-lt"/>
                <a:cs typeface="+mj-lt"/>
              </a:rPr>
              <a:t>ÉTUDE DE CAS N°</a:t>
            </a:r>
            <a:r>
              <a:rPr lang="en-GB" sz="2400" b="1" noProof="0" dirty="0">
                <a:solidFill>
                  <a:srgbClr val="1F4E79"/>
                </a:solidFill>
                <a:effectLst/>
                <a:ea typeface="+mj-lt"/>
                <a:cs typeface="+mj-lt"/>
              </a:rPr>
              <a:t>7</a:t>
            </a:r>
            <a:r>
              <a:rPr lang="en-GB" sz="2400" b="1" dirty="0">
                <a:solidFill>
                  <a:srgbClr val="1F4E79"/>
                </a:solidFill>
                <a:ea typeface="+mj-lt"/>
                <a:cs typeface="+mj-lt"/>
              </a:rPr>
              <a:t> :</a:t>
            </a:r>
            <a:endParaRPr lang="fr-FR" b="1" dirty="0">
              <a:ea typeface="+mj-lt"/>
              <a:cs typeface="+mj-lt"/>
            </a:endParaRPr>
          </a:p>
          <a:p>
            <a:pPr algn="ctr"/>
            <a:r>
              <a:rPr lang="en-GB" sz="2400" b="1" dirty="0">
                <a:solidFill>
                  <a:srgbClr val="1F4E79"/>
                </a:solidFill>
                <a:ea typeface="+mj-lt"/>
                <a:cs typeface="+mj-lt"/>
              </a:rPr>
              <a:t>GÉRER LES POINTS DE CONTRÔLE EN TENANT COMPTE DES QUESTIONS DE GENRE</a:t>
            </a:r>
            <a:endParaRPr lang="en-GB" b="1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C449318-73D3-4AB5-9A49-B1A73AC405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035" t="24410" r="29787" b="3869"/>
          <a:stretch/>
        </p:blipFill>
        <p:spPr bwMode="auto">
          <a:xfrm>
            <a:off x="4907666" y="1708312"/>
            <a:ext cx="4547886" cy="455990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68484E4-556E-4AE8-B024-33CD0993CA2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58"/>
          <a:stretch/>
        </p:blipFill>
        <p:spPr>
          <a:xfrm rot="5400000">
            <a:off x="8544589" y="3209585"/>
            <a:ext cx="6833279" cy="442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081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7A1ABB5-9BCF-411B-A6A1-6A87F5AF4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Scénario</a:t>
            </a:r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DDE9967E-7DAC-4B04-BF73-C634703676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5353" t="23320" r="27910" b="35025"/>
          <a:stretch/>
        </p:blipFill>
        <p:spPr bwMode="auto">
          <a:xfrm>
            <a:off x="1407885" y="1264574"/>
            <a:ext cx="8287657" cy="41549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20985F2F-9F62-0042-9D79-AD92281788E2}"/>
              </a:ext>
            </a:extLst>
          </p:cNvPr>
          <p:cNvSpPr txBox="1"/>
          <p:nvPr/>
        </p:nvSpPr>
        <p:spPr>
          <a:xfrm>
            <a:off x="2598057" y="5593426"/>
            <a:ext cx="699588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Une foule </a:t>
            </a:r>
            <a:r>
              <a:rPr lang="en-US" b="1" dirty="0" err="1">
                <a:solidFill>
                  <a:srgbClr val="004C99"/>
                </a:solidFill>
                <a:ea typeface="+mn-lt"/>
                <a:cs typeface="+mn-lt"/>
              </a:rPr>
              <a:t>crée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de </a:t>
            </a:r>
            <a:r>
              <a:rPr lang="en-US" b="1" dirty="0" err="1">
                <a:solidFill>
                  <a:srgbClr val="004C99"/>
                </a:solidFill>
                <a:ea typeface="+mn-lt"/>
                <a:cs typeface="+mn-lt"/>
              </a:rPr>
              <a:t>l’agitation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pour </a:t>
            </a:r>
            <a:r>
              <a:rPr lang="en-US" b="1" dirty="0" err="1">
                <a:solidFill>
                  <a:srgbClr val="004C99"/>
                </a:solidFill>
                <a:ea typeface="+mn-lt"/>
                <a:cs typeface="+mn-lt"/>
              </a:rPr>
              <a:t>distraire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le </a:t>
            </a:r>
            <a:r>
              <a:rPr lang="en-US" sz="1800" b="1" i="0" u="none" strike="noStrike" baseline="0" dirty="0">
                <a:solidFill>
                  <a:srgbClr val="004C99"/>
                </a:solidFill>
                <a:ea typeface="+mn-lt"/>
                <a:cs typeface="+mn-lt"/>
              </a:rPr>
              <a:t>personnel 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et </a:t>
            </a:r>
            <a:r>
              <a:rPr lang="en-US" b="1" dirty="0" err="1">
                <a:solidFill>
                  <a:srgbClr val="004C99"/>
                </a:solidFill>
                <a:ea typeface="+mn-lt"/>
                <a:cs typeface="+mn-lt"/>
              </a:rPr>
              <a:t>perturber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la </a:t>
            </a:r>
            <a:r>
              <a:rPr lang="en-US" b="1" dirty="0" err="1">
                <a:solidFill>
                  <a:srgbClr val="004C99"/>
                </a:solidFill>
                <a:ea typeface="+mn-lt"/>
                <a:cs typeface="+mn-lt"/>
              </a:rPr>
              <a:t>sécurité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au point de </a:t>
            </a:r>
            <a:r>
              <a:rPr lang="en-US" b="1" dirty="0" err="1">
                <a:solidFill>
                  <a:srgbClr val="004C99"/>
                </a:solidFill>
                <a:ea typeface="+mn-lt"/>
                <a:cs typeface="+mn-lt"/>
              </a:rPr>
              <a:t>contrôle</a:t>
            </a:r>
            <a:r>
              <a:rPr lang="en-US" sz="1800" b="1" i="0" u="none" strike="noStrike" baseline="0" dirty="0">
                <a:solidFill>
                  <a:srgbClr val="004C99"/>
                </a:solidFill>
                <a:ea typeface="+mn-lt"/>
                <a:cs typeface="+mn-lt"/>
              </a:rPr>
              <a:t>.</a:t>
            </a:r>
            <a:endParaRPr lang="fr-FR" b="1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18491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86C179-5EAC-482C-BCB4-05924DDBC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noProof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CBED469-6A0B-4887-9611-9E2210EE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GB" noProof="0"/>
          </a:p>
          <a:p>
            <a:pPr marL="0" indent="0" algn="ctr">
              <a:buNone/>
            </a:pPr>
            <a:endParaRPr lang="en-GB" noProof="0"/>
          </a:p>
          <a:p>
            <a:pPr marL="0" indent="0" algn="ctr">
              <a:buNone/>
            </a:pPr>
            <a:r>
              <a:rPr lang="en-GB" sz="4000" b="1" noProof="0">
                <a:solidFill>
                  <a:srgbClr val="0070C0"/>
                </a:solidFill>
              </a:rPr>
              <a:t>DEBRIEF</a:t>
            </a:r>
          </a:p>
        </p:txBody>
      </p:sp>
    </p:spTree>
    <p:extLst>
      <p:ext uri="{BB962C8B-B14F-4D97-AF65-F5344CB8AC3E}">
        <p14:creationId xmlns:p14="http://schemas.microsoft.com/office/powerpoint/2010/main" val="2132083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BD25B4-2F41-474B-8B9D-CE49981A0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/>
              <a:t>Remember!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7597138-421F-405B-A48C-5C84933642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775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en-US" sz="3200" err="1">
                <a:ea typeface="+mn-lt"/>
                <a:cs typeface="+mn-lt"/>
              </a:rPr>
              <a:t>Veillez</a:t>
            </a:r>
            <a:r>
              <a:rPr lang="en-US" sz="3200">
                <a:ea typeface="+mn-lt"/>
                <a:cs typeface="+mn-lt"/>
              </a:rPr>
              <a:t> à </a:t>
            </a:r>
            <a:r>
              <a:rPr lang="en-US" sz="3200" err="1">
                <a:ea typeface="+mn-lt"/>
                <a:cs typeface="+mn-lt"/>
              </a:rPr>
              <a:t>ce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qu’il</a:t>
            </a:r>
            <a:r>
              <a:rPr lang="en-US" sz="3200">
                <a:ea typeface="+mn-lt"/>
                <a:cs typeface="+mn-lt"/>
              </a:rPr>
              <a:t> y </a:t>
            </a:r>
            <a:r>
              <a:rPr lang="en-US" sz="3200" err="1">
                <a:ea typeface="+mn-lt"/>
                <a:cs typeface="+mn-lt"/>
              </a:rPr>
              <a:t>ait</a:t>
            </a:r>
            <a:r>
              <a:rPr lang="en-US" sz="3200">
                <a:ea typeface="+mn-lt"/>
                <a:cs typeface="+mn-lt"/>
              </a:rPr>
              <a:t> du </a:t>
            </a:r>
            <a:r>
              <a:rPr lang="en-US" sz="3200" noProof="0">
                <a:effectLst/>
                <a:ea typeface="+mn-lt"/>
                <a:cs typeface="+mn-lt"/>
              </a:rPr>
              <a:t>personnel </a:t>
            </a:r>
            <a:r>
              <a:rPr lang="en-US" sz="3200" err="1">
                <a:ea typeface="+mn-lt"/>
                <a:cs typeface="+mn-lt"/>
              </a:rPr>
              <a:t>féminin</a:t>
            </a:r>
            <a:r>
              <a:rPr lang="en-US" sz="3200">
                <a:ea typeface="+mn-lt"/>
                <a:cs typeface="+mn-lt"/>
              </a:rPr>
              <a:t> et </a:t>
            </a:r>
            <a:r>
              <a:rPr lang="en-US" sz="3200" err="1">
                <a:ea typeface="+mn-lt"/>
                <a:cs typeface="+mn-lt"/>
              </a:rPr>
              <a:t>masculin</a:t>
            </a:r>
            <a:r>
              <a:rPr lang="en-US" sz="3200">
                <a:ea typeface="+mn-lt"/>
                <a:cs typeface="+mn-lt"/>
              </a:rPr>
              <a:t> aux points de </a:t>
            </a:r>
            <a:r>
              <a:rPr lang="en-US" sz="3200" err="1">
                <a:ea typeface="+mn-lt"/>
                <a:cs typeface="+mn-lt"/>
              </a:rPr>
              <a:t>contrôle</a:t>
            </a:r>
            <a:r>
              <a:rPr lang="en-US" sz="3200" noProof="0">
                <a:effectLst/>
                <a:ea typeface="+mn-lt"/>
                <a:cs typeface="+mn-lt"/>
              </a:rPr>
              <a:t>.</a:t>
            </a:r>
            <a:endParaRPr lang="fr-FR">
              <a:ea typeface="+mn-lt"/>
              <a:cs typeface="+mn-lt"/>
            </a:endParaRPr>
          </a:p>
          <a:p>
            <a:pPr algn="just">
              <a:buFont typeface="Wingdings" panose="020B0604020202020204" pitchFamily="34" charset="0"/>
              <a:buChar char="Ø"/>
            </a:pPr>
            <a:endParaRPr lang="en-US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3200" err="1">
                <a:ea typeface="+mn-lt"/>
                <a:cs typeface="+mn-lt"/>
              </a:rPr>
              <a:t>S’il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n’y</a:t>
            </a:r>
            <a:r>
              <a:rPr lang="en-US" sz="3200">
                <a:ea typeface="+mn-lt"/>
                <a:cs typeface="+mn-lt"/>
              </a:rPr>
              <a:t> a pas, dans </a:t>
            </a:r>
            <a:r>
              <a:rPr lang="en-US" sz="3200" err="1">
                <a:ea typeface="+mn-lt"/>
                <a:cs typeface="+mn-lt"/>
              </a:rPr>
              <a:t>votre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bataillon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d’infanterie</a:t>
            </a:r>
            <a:r>
              <a:rPr lang="en-US" sz="3200">
                <a:ea typeface="+mn-lt"/>
                <a:cs typeface="+mn-lt"/>
              </a:rPr>
              <a:t>, de </a:t>
            </a:r>
            <a:r>
              <a:rPr lang="en-US" sz="3200" noProof="0">
                <a:effectLst/>
                <a:ea typeface="+mn-lt"/>
                <a:cs typeface="+mn-lt"/>
              </a:rPr>
              <a:t>personnel </a:t>
            </a:r>
            <a:r>
              <a:rPr lang="en-US" sz="3200">
                <a:ea typeface="+mn-lt"/>
                <a:cs typeface="+mn-lt"/>
              </a:rPr>
              <a:t>du genre </a:t>
            </a:r>
            <a:r>
              <a:rPr lang="en-US" sz="3200" err="1">
                <a:ea typeface="+mn-lt"/>
                <a:cs typeface="+mn-lt"/>
              </a:rPr>
              <a:t>requis</a:t>
            </a:r>
            <a:r>
              <a:rPr lang="en-US" sz="3200" noProof="0">
                <a:effectLst/>
                <a:ea typeface="+mn-lt"/>
                <a:cs typeface="+mn-lt"/>
              </a:rPr>
              <a:t>, </a:t>
            </a:r>
            <a:r>
              <a:rPr lang="en-US" sz="3200" err="1">
                <a:ea typeface="+mn-lt"/>
                <a:cs typeface="+mn-lt"/>
              </a:rPr>
              <a:t>sollicitez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l’appui</a:t>
            </a:r>
            <a:r>
              <a:rPr lang="en-US" sz="3200">
                <a:ea typeface="+mn-lt"/>
                <a:cs typeface="+mn-lt"/>
              </a:rPr>
              <a:t> de </a:t>
            </a:r>
            <a:r>
              <a:rPr lang="en-US" sz="3200" err="1">
                <a:ea typeface="+mn-lt"/>
                <a:cs typeface="+mn-lt"/>
              </a:rPr>
              <a:t>membres</a:t>
            </a:r>
            <a:r>
              <a:rPr lang="en-US" sz="3200">
                <a:ea typeface="+mn-lt"/>
                <a:cs typeface="+mn-lt"/>
              </a:rPr>
              <a:t> de </a:t>
            </a:r>
            <a:r>
              <a:rPr lang="en-US" sz="3200" err="1">
                <a:ea typeface="+mn-lt"/>
                <a:cs typeface="+mn-lt"/>
              </a:rPr>
              <a:t>l’UNPOL</a:t>
            </a:r>
            <a:r>
              <a:rPr lang="en-US" sz="3200">
                <a:ea typeface="+mn-lt"/>
                <a:cs typeface="+mn-lt"/>
              </a:rPr>
              <a:t> de </a:t>
            </a:r>
            <a:r>
              <a:rPr lang="en-US" sz="3200" err="1">
                <a:ea typeface="+mn-lt"/>
                <a:cs typeface="+mn-lt"/>
              </a:rPr>
              <a:t>ce</a:t>
            </a:r>
            <a:r>
              <a:rPr lang="en-US" sz="3200">
                <a:ea typeface="+mn-lt"/>
                <a:cs typeface="+mn-lt"/>
              </a:rPr>
              <a:t> genre</a:t>
            </a:r>
            <a:r>
              <a:rPr lang="en-US" sz="3200" noProof="0">
                <a:effectLst/>
                <a:ea typeface="+mn-lt"/>
                <a:cs typeface="+mn-lt"/>
              </a:rPr>
              <a:t>.</a:t>
            </a:r>
            <a:endParaRPr lang="en-US">
              <a:ea typeface="+mn-lt"/>
              <a:cs typeface="+mn-lt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en-US"/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3200" err="1">
                <a:ea typeface="+mn-lt"/>
                <a:cs typeface="+mn-lt"/>
              </a:rPr>
              <a:t>Effectuer</a:t>
            </a:r>
            <a:r>
              <a:rPr lang="en-US" sz="3200">
                <a:ea typeface="+mn-lt"/>
                <a:cs typeface="+mn-lt"/>
              </a:rPr>
              <a:t> les </a:t>
            </a:r>
            <a:r>
              <a:rPr lang="en-US" sz="3200" err="1">
                <a:ea typeface="+mn-lt"/>
                <a:cs typeface="+mn-lt"/>
              </a:rPr>
              <a:t>fouilles</a:t>
            </a:r>
            <a:r>
              <a:rPr lang="en-US" sz="3200">
                <a:ea typeface="+mn-lt"/>
                <a:cs typeface="+mn-lt"/>
              </a:rPr>
              <a:t> par du </a:t>
            </a:r>
            <a:r>
              <a:rPr lang="en-US" sz="3200" noProof="0">
                <a:effectLst/>
                <a:ea typeface="+mn-lt"/>
                <a:cs typeface="+mn-lt"/>
              </a:rPr>
              <a:t>personnel </a:t>
            </a:r>
            <a:r>
              <a:rPr lang="en-US" sz="3200">
                <a:ea typeface="+mn-lt"/>
                <a:cs typeface="+mn-lt"/>
              </a:rPr>
              <a:t>du </a:t>
            </a:r>
            <a:r>
              <a:rPr lang="en-US" sz="3200" err="1">
                <a:ea typeface="+mn-lt"/>
                <a:cs typeface="+mn-lt"/>
              </a:rPr>
              <a:t>même</a:t>
            </a:r>
            <a:r>
              <a:rPr lang="en-US" sz="3200">
                <a:ea typeface="+mn-lt"/>
                <a:cs typeface="+mn-lt"/>
              </a:rPr>
              <a:t> genre que la </a:t>
            </a:r>
            <a:r>
              <a:rPr lang="en-US" sz="3200" err="1">
                <a:ea typeface="+mn-lt"/>
                <a:cs typeface="+mn-lt"/>
              </a:rPr>
              <a:t>personne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fouillée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permet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d’éviter</a:t>
            </a:r>
            <a:r>
              <a:rPr lang="en-US" sz="3200">
                <a:ea typeface="+mn-lt"/>
                <a:cs typeface="+mn-lt"/>
              </a:rPr>
              <a:t> toute </a:t>
            </a:r>
            <a:r>
              <a:rPr lang="en-US" sz="3200" err="1">
                <a:ea typeface="+mn-lt"/>
                <a:cs typeface="+mn-lt"/>
              </a:rPr>
              <a:t>maladresse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culturelle</a:t>
            </a:r>
            <a:r>
              <a:rPr lang="en-US" sz="3200" noProof="0">
                <a:effectLst/>
                <a:ea typeface="+mn-lt"/>
                <a:cs typeface="+mn-lt"/>
              </a:rPr>
              <a:t>.</a:t>
            </a:r>
            <a:endParaRPr lang="en-US">
              <a:ea typeface="+mn-lt"/>
              <a:cs typeface="+mn-lt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en-US"/>
          </a:p>
          <a:p>
            <a:pPr algn="just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sz="3200" err="1">
                <a:ea typeface="+mn-lt"/>
                <a:cs typeface="+mn-lt"/>
              </a:rPr>
              <a:t>Veiller</a:t>
            </a:r>
            <a:r>
              <a:rPr lang="en-US" sz="3200">
                <a:ea typeface="+mn-lt"/>
                <a:cs typeface="+mn-lt"/>
              </a:rPr>
              <a:t> à </a:t>
            </a:r>
            <a:r>
              <a:rPr lang="en-US" sz="3200" err="1">
                <a:ea typeface="+mn-lt"/>
                <a:cs typeface="+mn-lt"/>
              </a:rPr>
              <a:t>ce</a:t>
            </a:r>
            <a:r>
              <a:rPr lang="en-US" sz="3200">
                <a:ea typeface="+mn-lt"/>
                <a:cs typeface="+mn-lt"/>
              </a:rPr>
              <a:t> que les </a:t>
            </a:r>
            <a:r>
              <a:rPr lang="en-US" sz="3200" err="1">
                <a:ea typeface="+mn-lt"/>
                <a:cs typeface="+mn-lt"/>
              </a:rPr>
              <a:t>fouilles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soient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effectuées</a:t>
            </a:r>
            <a:r>
              <a:rPr lang="en-US" sz="3200">
                <a:ea typeface="+mn-lt"/>
                <a:cs typeface="+mn-lt"/>
              </a:rPr>
              <a:t> par du </a:t>
            </a:r>
            <a:r>
              <a:rPr lang="en-US" sz="3200" noProof="0">
                <a:effectLst/>
                <a:ea typeface="+mn-lt"/>
                <a:cs typeface="+mn-lt"/>
              </a:rPr>
              <a:t>personnel </a:t>
            </a:r>
            <a:r>
              <a:rPr lang="en-US" sz="3200">
                <a:ea typeface="+mn-lt"/>
                <a:cs typeface="+mn-lt"/>
              </a:rPr>
              <a:t>du </a:t>
            </a:r>
            <a:r>
              <a:rPr lang="en-US" sz="3200" err="1">
                <a:ea typeface="+mn-lt"/>
                <a:cs typeface="+mn-lt"/>
              </a:rPr>
              <a:t>même</a:t>
            </a:r>
            <a:r>
              <a:rPr lang="en-US" sz="3200">
                <a:ea typeface="+mn-lt"/>
                <a:cs typeface="+mn-lt"/>
              </a:rPr>
              <a:t> genre </a:t>
            </a:r>
            <a:r>
              <a:rPr lang="en-US" sz="3200" err="1">
                <a:ea typeface="+mn-lt"/>
                <a:cs typeface="+mn-lt"/>
              </a:rPr>
              <a:t>améliore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l’efficacité</a:t>
            </a:r>
            <a:r>
              <a:rPr lang="en-US" sz="3200">
                <a:ea typeface="+mn-lt"/>
                <a:cs typeface="+mn-lt"/>
              </a:rPr>
              <a:t> </a:t>
            </a:r>
            <a:r>
              <a:rPr lang="en-US" sz="3200" err="1">
                <a:ea typeface="+mn-lt"/>
                <a:cs typeface="+mn-lt"/>
              </a:rPr>
              <a:t>opérationnelle</a:t>
            </a:r>
            <a:r>
              <a:rPr lang="en-US" sz="3200">
                <a:ea typeface="+mn-lt"/>
                <a:cs typeface="+mn-lt"/>
              </a:rPr>
              <a:t> et</a:t>
            </a:r>
            <a:r>
              <a:rPr lang="en-US" sz="3200" noProof="0">
                <a:effectLst/>
                <a:ea typeface="+mn-lt"/>
                <a:cs typeface="+mn-lt"/>
              </a:rPr>
              <a:t>, </a:t>
            </a:r>
            <a:r>
              <a:rPr lang="en-US" sz="3200" err="1">
                <a:ea typeface="+mn-lt"/>
                <a:cs typeface="+mn-lt"/>
              </a:rPr>
              <a:t>en</a:t>
            </a:r>
            <a:r>
              <a:rPr lang="en-US" sz="3200">
                <a:ea typeface="+mn-lt"/>
                <a:cs typeface="+mn-lt"/>
              </a:rPr>
              <a:t> fin de </a:t>
            </a:r>
            <a:r>
              <a:rPr lang="en-US" sz="3200" err="1">
                <a:ea typeface="+mn-lt"/>
                <a:cs typeface="+mn-lt"/>
              </a:rPr>
              <a:t>compte</a:t>
            </a:r>
            <a:r>
              <a:rPr lang="en-US" sz="3200" noProof="0">
                <a:effectLst/>
                <a:ea typeface="+mn-lt"/>
                <a:cs typeface="+mn-lt"/>
              </a:rPr>
              <a:t>, </a:t>
            </a:r>
            <a:r>
              <a:rPr lang="en-US" sz="3200" err="1">
                <a:ea typeface="+mn-lt"/>
                <a:cs typeface="+mn-lt"/>
              </a:rPr>
              <a:t>renforce</a:t>
            </a:r>
            <a:r>
              <a:rPr lang="en-US" sz="3200">
                <a:ea typeface="+mn-lt"/>
                <a:cs typeface="+mn-lt"/>
              </a:rPr>
              <a:t> la </a:t>
            </a:r>
            <a:r>
              <a:rPr lang="en-US" sz="3200" err="1">
                <a:ea typeface="+mn-lt"/>
                <a:cs typeface="+mn-lt"/>
              </a:rPr>
              <a:t>sécurité</a:t>
            </a:r>
            <a:r>
              <a:rPr lang="en-US" sz="3200">
                <a:ea typeface="+mn-lt"/>
                <a:cs typeface="+mn-lt"/>
              </a:rPr>
              <a:t> de </a:t>
            </a:r>
            <a:r>
              <a:rPr lang="en-US" sz="3200" err="1">
                <a:ea typeface="+mn-lt"/>
                <a:cs typeface="+mn-lt"/>
              </a:rPr>
              <a:t>toutes</a:t>
            </a:r>
            <a:r>
              <a:rPr lang="en-US" sz="3200">
                <a:ea typeface="+mn-lt"/>
                <a:cs typeface="+mn-lt"/>
              </a:rPr>
              <a:t> et </a:t>
            </a:r>
            <a:r>
              <a:rPr lang="en-US" sz="3200" err="1">
                <a:ea typeface="+mn-lt"/>
                <a:cs typeface="+mn-lt"/>
              </a:rPr>
              <a:t>tous</a:t>
            </a:r>
            <a:r>
              <a:rPr lang="en-US" sz="3200" noProof="0">
                <a:effectLst/>
                <a:ea typeface="+mn-lt"/>
                <a:cs typeface="+mn-lt"/>
              </a:rPr>
              <a:t>.</a:t>
            </a:r>
            <a:endParaRPr lang="en-US">
              <a:ea typeface="+mn-lt"/>
              <a:cs typeface="+mn-lt"/>
            </a:endParaRPr>
          </a:p>
        </p:txBody>
      </p:sp>
      <p:pic>
        <p:nvPicPr>
          <p:cNvPr id="5" name="Picture 4" descr="A blue tag with black text&#10;&#10;AI-generated content may be incorrect.">
            <a:extLst>
              <a:ext uri="{FF2B5EF4-FFF2-40B4-BE49-F238E27FC236}">
                <a16:creationId xmlns:a16="http://schemas.microsoft.com/office/drawing/2014/main" id="{93485D62-525D-53CD-DE18-AB2ED7A4D3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5549" y="107857"/>
            <a:ext cx="2079812" cy="183496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1251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C8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6D1010F-1002-E5DC-B158-549122C32FA0}"/>
              </a:ext>
            </a:extLst>
          </p:cNvPr>
          <p:cNvSpPr/>
          <p:nvPr/>
        </p:nvSpPr>
        <p:spPr>
          <a:xfrm>
            <a:off x="1773936" y="1152144"/>
            <a:ext cx="9125712" cy="3931919"/>
          </a:xfrm>
          <a:prstGeom prst="roundRect">
            <a:avLst/>
          </a:prstGeom>
          <a:noFill/>
          <a:ln w="28575">
            <a:solidFill>
              <a:srgbClr val="0023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457200" marR="0">
              <a:buNone/>
            </a:pPr>
            <a:r>
              <a:rPr lang="fr-FR" sz="1800" b="1" i="1" noProof="0" dirty="0">
                <a:solidFill>
                  <a:srgbClr val="004B97"/>
                </a:solidFill>
                <a:effectLst/>
                <a:latin typeface="Arial"/>
                <a:ea typeface="Arial" panose="020B0604020202020204" pitchFamily="34" charset="0"/>
                <a:cs typeface="Times New Roman"/>
              </a:rPr>
              <a:t>OBJECTIFS D'APPRENTISSAGE</a:t>
            </a:r>
            <a:endParaRPr lang="fr-FR" sz="1800" i="1" noProof="0" dirty="0">
              <a:solidFill>
                <a:srgbClr val="272727"/>
              </a:solidFill>
              <a:effectLst/>
              <a:latin typeface="Trebuchet MS"/>
              <a:ea typeface="DengXian Light" panose="02010600030101010101" pitchFamily="2" charset="-122"/>
              <a:cs typeface="Times New Roman"/>
            </a:endParaRPr>
          </a:p>
          <a:p>
            <a:pPr marL="457200">
              <a:tabLst>
                <a:tab pos="900430" algn="l"/>
              </a:tabLst>
            </a:pPr>
            <a:endParaRPr lang="fr-FR" b="1" i="1" dirty="0">
              <a:solidFill>
                <a:srgbClr val="004B97"/>
              </a:solidFill>
              <a:latin typeface="Arial"/>
              <a:ea typeface="+mn-lt"/>
              <a:cs typeface="Times New Roman"/>
            </a:endParaRPr>
          </a:p>
          <a:p>
            <a:pPr marL="285750" indent="-285750" algn="just">
              <a:buClr>
                <a:srgbClr val="004B97"/>
              </a:buClr>
              <a:buSzPts val="1200"/>
              <a:buFont typeface="Wingdings" panose="05000000000000000000" pitchFamily="2" charset="2"/>
              <a:buChar char="Ø"/>
              <a:tabLst>
                <a:tab pos="900430" algn="l"/>
              </a:tabLst>
            </a:pPr>
            <a:r>
              <a:rPr lang="fr-FR" dirty="0">
                <a:solidFill>
                  <a:srgbClr val="004B97"/>
                </a:solidFill>
                <a:ea typeface="+mn-lt"/>
                <a:cs typeface="+mn-lt"/>
              </a:rPr>
              <a:t>Reconnaître les normes et les rôles de genre dans la zone d’opérations</a:t>
            </a:r>
          </a:p>
          <a:p>
            <a:pPr marL="285750" indent="-285750" algn="just">
              <a:buClr>
                <a:srgbClr val="004B97"/>
              </a:buClr>
              <a:buSzPts val="1200"/>
              <a:buFont typeface="Wingdings" panose="05000000000000000000" pitchFamily="2" charset="2"/>
              <a:buChar char="Ø"/>
              <a:tabLst>
                <a:tab pos="900430" algn="l"/>
              </a:tabLst>
            </a:pPr>
            <a:endParaRPr lang="fr-FR" dirty="0">
              <a:solidFill>
                <a:srgbClr val="004B97"/>
              </a:solidFill>
              <a:ea typeface="+mn-lt"/>
              <a:cs typeface="+mn-lt"/>
            </a:endParaRPr>
          </a:p>
          <a:p>
            <a:pPr marL="285750" indent="-285750" algn="just">
              <a:buClr>
                <a:srgbClr val="004B97"/>
              </a:buClr>
              <a:buSzPts val="1200"/>
              <a:buFont typeface="Wingdings" panose="05000000000000000000" pitchFamily="2" charset="2"/>
              <a:buChar char="Ø"/>
              <a:tabLst>
                <a:tab pos="900430" algn="l"/>
              </a:tabLst>
            </a:pPr>
            <a:r>
              <a:rPr lang="fr-FR" dirty="0">
                <a:solidFill>
                  <a:srgbClr val="004B97"/>
                </a:solidFill>
                <a:ea typeface="+mn-lt"/>
                <a:cs typeface="+mn-lt"/>
              </a:rPr>
              <a:t>Respecter la culture et les traditions locales dans toutes les interactions avec la population d’accueil</a:t>
            </a:r>
            <a:endParaRPr lang="fr-FR">
              <a:solidFill>
                <a:srgbClr val="FFFFFF"/>
              </a:solidFill>
              <a:ea typeface="+mn-lt"/>
              <a:cs typeface="+mn-lt"/>
            </a:endParaRPr>
          </a:p>
          <a:p>
            <a:pPr marL="285750" indent="-285750" algn="just">
              <a:buClr>
                <a:srgbClr val="004B97"/>
              </a:buClr>
              <a:buSzPts val="1200"/>
              <a:buFont typeface="Wingdings" panose="05000000000000000000" pitchFamily="2" charset="2"/>
              <a:buChar char="Ø"/>
              <a:tabLst>
                <a:tab pos="900430" algn="l"/>
              </a:tabLst>
            </a:pPr>
            <a:endParaRPr lang="fr-FR" dirty="0">
              <a:solidFill>
                <a:srgbClr val="004B97"/>
              </a:solidFill>
            </a:endParaRPr>
          </a:p>
          <a:p>
            <a:pPr marL="285750" indent="-285750" algn="just">
              <a:buClr>
                <a:srgbClr val="004B97"/>
              </a:buClr>
              <a:buSzPts val="1200"/>
              <a:buFont typeface="Wingdings" panose="05000000000000000000" pitchFamily="2" charset="2"/>
              <a:buChar char="Ø"/>
              <a:tabLst>
                <a:tab pos="900430" algn="l"/>
              </a:tabLst>
            </a:pPr>
            <a:r>
              <a:rPr lang="fr-FR" dirty="0">
                <a:solidFill>
                  <a:srgbClr val="004B97"/>
                </a:solidFill>
                <a:ea typeface="+mn-lt"/>
                <a:cs typeface="+mn-lt"/>
              </a:rPr>
              <a:t>Appliquer des procédures de fouille et de contrôle qui tiennent compte des besoins particuliers des femmes, des hommes, des filles, des garçons et des personnes âgées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4969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7D55CC-DA87-4F54-86D6-95CFCE947E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GB" noProof="0"/>
          </a:p>
          <a:p>
            <a:pPr marL="0" indent="0">
              <a:buNone/>
            </a:pPr>
            <a:endParaRPr lang="en-GB" noProof="0"/>
          </a:p>
          <a:p>
            <a:pPr marL="0" indent="0" algn="ctr">
              <a:buNone/>
            </a:pPr>
            <a:r>
              <a:rPr lang="en-GB" sz="4000" b="1">
                <a:solidFill>
                  <a:srgbClr val="0070C0"/>
                </a:solidFill>
              </a:rPr>
              <a:t>EXERCICE</a:t>
            </a:r>
            <a:endParaRPr lang="en-GB" sz="4000" b="1" noProof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20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90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5F04561-34A8-6145-0D78-7BFE73245A2E}"/>
              </a:ext>
            </a:extLst>
          </p:cNvPr>
          <p:cNvSpPr/>
          <p:nvPr/>
        </p:nvSpPr>
        <p:spPr>
          <a:xfrm>
            <a:off x="707572" y="930730"/>
            <a:ext cx="10765971" cy="4980214"/>
          </a:xfrm>
          <a:prstGeom prst="round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ADCB9A-8CDD-C50C-DEBF-3583EE6F9048}"/>
              </a:ext>
            </a:extLst>
          </p:cNvPr>
          <p:cNvSpPr txBox="1"/>
          <p:nvPr/>
        </p:nvSpPr>
        <p:spPr>
          <a:xfrm>
            <a:off x="1121229" y="1160812"/>
            <a:ext cx="10668000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>
                <a:solidFill>
                  <a:schemeClr val="bg1"/>
                </a:solidFill>
              </a:rPr>
              <a:t>DURÉE TOTALE DE L’EXERCICE : 2 heures 30</a:t>
            </a:r>
          </a:p>
          <a:p>
            <a:r>
              <a:rPr lang="fr-FR" sz="2000">
                <a:solidFill>
                  <a:schemeClr val="bg1"/>
                </a:solidFill>
              </a:rPr>
              <a:t>30 minutes	Présentation sur l’intégration des questions de genre dans les activités militaires </a:t>
            </a:r>
          </a:p>
          <a:p>
            <a:r>
              <a:rPr lang="fr-FR" sz="2000">
                <a:solidFill>
                  <a:schemeClr val="bg1"/>
                </a:solidFill>
              </a:rPr>
              <a:t>15 minutes	Pause</a:t>
            </a:r>
          </a:p>
          <a:p>
            <a:r>
              <a:rPr lang="fr-FR" sz="2000">
                <a:solidFill>
                  <a:schemeClr val="bg1"/>
                </a:solidFill>
              </a:rPr>
              <a:t>10 minutes	Introduction et formation des groupes</a:t>
            </a:r>
          </a:p>
          <a:p>
            <a:r>
              <a:rPr lang="fr-FR" sz="2000">
                <a:solidFill>
                  <a:schemeClr val="bg1"/>
                </a:solidFill>
              </a:rPr>
              <a:t>20 minutes	Examen de la présentation du </a:t>
            </a:r>
            <a:r>
              <a:rPr lang="fr-FR" sz="2000" err="1">
                <a:solidFill>
                  <a:schemeClr val="bg1"/>
                </a:solidFill>
              </a:rPr>
              <a:t>Carana</a:t>
            </a:r>
            <a:r>
              <a:rPr lang="fr-FR" sz="2000">
                <a:solidFill>
                  <a:schemeClr val="bg1"/>
                </a:solidFill>
              </a:rPr>
              <a:t> et du cadre de l’étude de cas </a:t>
            </a:r>
          </a:p>
          <a:p>
            <a:r>
              <a:rPr lang="fr-FR" sz="2000">
                <a:solidFill>
                  <a:schemeClr val="bg1"/>
                </a:solidFill>
              </a:rPr>
              <a:t>30 minutes	Discussions en groupes et préparation des réponses </a:t>
            </a:r>
          </a:p>
          <a:p>
            <a:r>
              <a:rPr lang="fr-FR" sz="2000">
                <a:solidFill>
                  <a:schemeClr val="bg1"/>
                </a:solidFill>
              </a:rPr>
              <a:t>45 minutes	Présentation des conclusions et bilan</a:t>
            </a:r>
          </a:p>
          <a:p>
            <a:endParaRPr lang="fr-FR" sz="2000">
              <a:solidFill>
                <a:schemeClr val="bg1"/>
              </a:solidFill>
            </a:endParaRPr>
          </a:p>
          <a:p>
            <a:endParaRPr lang="fr-FR" sz="2000">
              <a:solidFill>
                <a:schemeClr val="bg1"/>
              </a:solidFill>
            </a:endParaRPr>
          </a:p>
          <a:p>
            <a:r>
              <a:rPr lang="fr-FR" sz="2000" b="1">
                <a:solidFill>
                  <a:schemeClr val="bg1"/>
                </a:solidFill>
              </a:rPr>
              <a:t>DOCUMENTS D’APPUI</a:t>
            </a:r>
          </a:p>
          <a:p>
            <a:endParaRPr lang="fr-FR" sz="2000">
              <a:solidFill>
                <a:schemeClr val="bg1"/>
              </a:solidFill>
            </a:endParaRPr>
          </a:p>
          <a:p>
            <a:r>
              <a:rPr lang="fr-FR" sz="2000">
                <a:solidFill>
                  <a:schemeClr val="bg1"/>
                </a:solidFill>
              </a:rPr>
              <a:t>1.	Présentation du </a:t>
            </a:r>
            <a:r>
              <a:rPr lang="fr-FR" sz="2000" err="1">
                <a:solidFill>
                  <a:schemeClr val="bg1"/>
                </a:solidFill>
              </a:rPr>
              <a:t>Carana</a:t>
            </a:r>
            <a:r>
              <a:rPr lang="fr-FR" sz="2000">
                <a:solidFill>
                  <a:schemeClr val="bg1"/>
                </a:solidFill>
              </a:rPr>
              <a:t>	3.	Vue d’ensemble de l’exercice</a:t>
            </a:r>
          </a:p>
          <a:p>
            <a:r>
              <a:rPr lang="fr-FR" sz="2000">
                <a:solidFill>
                  <a:schemeClr val="bg1"/>
                </a:solidFill>
              </a:rPr>
              <a:t>2.	Cadre de l’étude de cas	4.	Liste de contrôle</a:t>
            </a:r>
          </a:p>
        </p:txBody>
      </p:sp>
    </p:spTree>
    <p:extLst>
      <p:ext uri="{BB962C8B-B14F-4D97-AF65-F5344CB8AC3E}">
        <p14:creationId xmlns:p14="http://schemas.microsoft.com/office/powerpoint/2010/main" val="3581533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502E00-8CAF-46AE-82F3-FAEAECCF2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Cadre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AF8DC03-4CFB-4880-B348-16BFB85E78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r>
              <a:rPr lang="en-GB" sz="1800" b="1" dirty="0">
                <a:ea typeface="+mn-lt"/>
                <a:cs typeface="+mn-lt"/>
              </a:rPr>
              <a:t>Équipe :</a:t>
            </a:r>
            <a:r>
              <a:rPr lang="en-GB" sz="1800" dirty="0">
                <a:ea typeface="+mn-lt"/>
                <a:cs typeface="+mn-lt"/>
              </a:rPr>
              <a:t> Vous </a:t>
            </a:r>
            <a:r>
              <a:rPr lang="en-GB" sz="1800" dirty="0" err="1">
                <a:ea typeface="+mn-lt"/>
                <a:cs typeface="+mn-lt"/>
              </a:rPr>
              <a:t>êtes</a:t>
            </a:r>
            <a:r>
              <a:rPr lang="en-GB" sz="1800" dirty="0">
                <a:ea typeface="+mn-lt"/>
                <a:cs typeface="+mn-lt"/>
              </a:rPr>
              <a:t> un homme, </a:t>
            </a:r>
            <a:r>
              <a:rPr lang="en-GB" sz="1800" dirty="0" err="1">
                <a:ea typeface="+mn-lt"/>
                <a:cs typeface="+mn-lt"/>
              </a:rPr>
              <a:t>officier</a:t>
            </a:r>
            <a:r>
              <a:rPr lang="en-GB" sz="1800" dirty="0">
                <a:ea typeface="+mn-lt"/>
                <a:cs typeface="+mn-lt"/>
              </a:rPr>
              <a:t> du </a:t>
            </a:r>
            <a:r>
              <a:rPr lang="en-GB" sz="1800" dirty="0" err="1">
                <a:ea typeface="+mn-lt"/>
                <a:cs typeface="+mn-lt"/>
              </a:rPr>
              <a:t>bataillon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d’infanterie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actuellement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déployé</a:t>
            </a:r>
            <a:r>
              <a:rPr lang="en-GB" sz="1800" dirty="0">
                <a:ea typeface="+mn-lt"/>
                <a:cs typeface="+mn-lt"/>
              </a:rPr>
              <a:t> au point de </a:t>
            </a:r>
            <a:r>
              <a:rPr lang="en-GB" sz="1800" dirty="0" err="1">
                <a:ea typeface="+mn-lt"/>
                <a:cs typeface="+mn-lt"/>
              </a:rPr>
              <a:t>contrôle</a:t>
            </a:r>
            <a:r>
              <a:rPr lang="en-GB" sz="1800" dirty="0">
                <a:ea typeface="+mn-lt"/>
                <a:cs typeface="+mn-lt"/>
              </a:rPr>
              <a:t> des Nations </a:t>
            </a:r>
            <a:r>
              <a:rPr lang="en-GB" sz="1800" dirty="0" err="1">
                <a:ea typeface="+mn-lt"/>
                <a:cs typeface="+mn-lt"/>
              </a:rPr>
              <a:t>Unies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situé</a:t>
            </a:r>
            <a:r>
              <a:rPr lang="en-GB" sz="1800" dirty="0">
                <a:ea typeface="+mn-lt"/>
                <a:cs typeface="+mn-lt"/>
              </a:rPr>
              <a:t> dans le village de Lora, qui se </a:t>
            </a:r>
            <a:r>
              <a:rPr lang="en-GB" sz="1800" dirty="0" err="1">
                <a:ea typeface="+mn-lt"/>
                <a:cs typeface="+mn-lt"/>
              </a:rPr>
              <a:t>trouve</a:t>
            </a:r>
            <a:r>
              <a:rPr lang="en-GB" sz="1800" dirty="0">
                <a:ea typeface="+mn-lt"/>
                <a:cs typeface="+mn-lt"/>
              </a:rPr>
              <a:t> à environ 50 km du </a:t>
            </a:r>
            <a:r>
              <a:rPr lang="en-GB" sz="1800" dirty="0" err="1">
                <a:ea typeface="+mn-lt"/>
                <a:cs typeface="+mn-lt"/>
              </a:rPr>
              <a:t>Rimosa</a:t>
            </a:r>
            <a:r>
              <a:rPr lang="en-GB" sz="1800" dirty="0">
                <a:ea typeface="+mn-lt"/>
                <a:cs typeface="+mn-lt"/>
              </a:rPr>
              <a:t>, un pays </a:t>
            </a:r>
            <a:r>
              <a:rPr lang="en-GB" sz="1800" dirty="0" err="1">
                <a:ea typeface="+mn-lt"/>
                <a:cs typeface="+mn-lt"/>
              </a:rPr>
              <a:t>voisin</a:t>
            </a:r>
            <a:r>
              <a:rPr lang="en-GB" sz="1800" dirty="0">
                <a:ea typeface="+mn-lt"/>
                <a:cs typeface="+mn-lt"/>
              </a:rPr>
              <a:t>. Vous </a:t>
            </a:r>
            <a:r>
              <a:rPr lang="en-GB" sz="1800" dirty="0" err="1">
                <a:ea typeface="+mn-lt"/>
                <a:cs typeface="+mn-lt"/>
              </a:rPr>
              <a:t>travaillez</a:t>
            </a:r>
            <a:r>
              <a:rPr lang="en-GB" sz="1800" dirty="0">
                <a:ea typeface="+mn-lt"/>
                <a:cs typeface="+mn-lt"/>
              </a:rPr>
              <a:t> avec deux </a:t>
            </a:r>
            <a:r>
              <a:rPr lang="en-GB" sz="1800" dirty="0" err="1">
                <a:ea typeface="+mn-lt"/>
                <a:cs typeface="+mn-lt"/>
              </a:rPr>
              <a:t>autres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collègues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masculins</a:t>
            </a:r>
            <a:r>
              <a:rPr lang="en-GB" sz="1800" dirty="0">
                <a:ea typeface="+mn-lt"/>
                <a:cs typeface="+mn-lt"/>
              </a:rPr>
              <a:t> qui font </a:t>
            </a:r>
            <a:r>
              <a:rPr lang="en-GB" sz="1800" dirty="0" err="1">
                <a:ea typeface="+mn-lt"/>
                <a:cs typeface="+mn-lt"/>
              </a:rPr>
              <a:t>partie</a:t>
            </a:r>
            <a:r>
              <a:rPr lang="en-GB" sz="1800" dirty="0">
                <a:ea typeface="+mn-lt"/>
                <a:cs typeface="+mn-lt"/>
              </a:rPr>
              <a:t> de </a:t>
            </a:r>
            <a:r>
              <a:rPr lang="en-GB" sz="1800" dirty="0" err="1">
                <a:ea typeface="+mn-lt"/>
                <a:cs typeface="+mn-lt"/>
              </a:rPr>
              <a:t>votre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unité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d’infanterie</a:t>
            </a:r>
            <a:r>
              <a:rPr lang="en-GB" sz="1800" dirty="0">
                <a:ea typeface="+mn-lt"/>
                <a:cs typeface="+mn-lt"/>
              </a:rPr>
              <a:t> et avec un assistant </a:t>
            </a:r>
            <a:r>
              <a:rPr lang="en-GB" sz="1800" dirty="0" err="1">
                <a:ea typeface="+mn-lt"/>
                <a:cs typeface="+mn-lt"/>
              </a:rPr>
              <a:t>multilingue</a:t>
            </a:r>
            <a:r>
              <a:rPr lang="en-GB" sz="1800" dirty="0">
                <a:ea typeface="+mn-lt"/>
                <a:cs typeface="+mn-lt"/>
              </a:rPr>
              <a:t>, un homme </a:t>
            </a:r>
            <a:r>
              <a:rPr lang="en-GB" sz="1800" dirty="0" err="1">
                <a:ea typeface="+mn-lt"/>
                <a:cs typeface="+mn-lt"/>
              </a:rPr>
              <a:t>également</a:t>
            </a:r>
            <a:r>
              <a:rPr lang="en-GB" sz="1800" dirty="0">
                <a:ea typeface="+mn-lt"/>
                <a:cs typeface="+mn-lt"/>
              </a:rPr>
              <a:t>. Une </a:t>
            </a:r>
            <a:r>
              <a:rPr lang="en-GB" sz="1800" dirty="0" err="1">
                <a:ea typeface="+mn-lt"/>
                <a:cs typeface="+mn-lt"/>
              </a:rPr>
              <a:t>policière</a:t>
            </a:r>
            <a:r>
              <a:rPr lang="en-GB" sz="1800" dirty="0">
                <a:ea typeface="+mn-lt"/>
                <a:cs typeface="+mn-lt"/>
              </a:rPr>
              <a:t> des Nations </a:t>
            </a:r>
            <a:r>
              <a:rPr lang="en-GB" sz="1800" dirty="0" err="1">
                <a:ea typeface="+mn-lt"/>
                <a:cs typeface="+mn-lt"/>
              </a:rPr>
              <a:t>Unies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est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également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présente</a:t>
            </a:r>
            <a:r>
              <a:rPr lang="en-GB" sz="1800" dirty="0">
                <a:ea typeface="+mn-lt"/>
                <a:cs typeface="+mn-lt"/>
              </a:rPr>
              <a:t>.</a:t>
            </a:r>
            <a:endParaRPr lang="fr-FR">
              <a:ea typeface="+mn-lt"/>
              <a:cs typeface="+mn-lt"/>
            </a:endParaRPr>
          </a:p>
          <a:p>
            <a:pPr marL="0" indent="0" algn="just">
              <a:buNone/>
            </a:pPr>
            <a:r>
              <a:rPr lang="en-GB" sz="1800" b="1" dirty="0" err="1">
                <a:ea typeface="+mn-lt"/>
                <a:cs typeface="+mn-lt"/>
              </a:rPr>
              <a:t>Contexte</a:t>
            </a:r>
            <a:r>
              <a:rPr lang="en-GB" sz="1800" b="1" dirty="0">
                <a:ea typeface="+mn-lt"/>
                <a:cs typeface="+mn-lt"/>
              </a:rPr>
              <a:t> :</a:t>
            </a:r>
            <a:r>
              <a:rPr lang="en-GB" sz="1800" dirty="0">
                <a:ea typeface="+mn-lt"/>
                <a:cs typeface="+mn-lt"/>
              </a:rPr>
              <a:t> Le point de </a:t>
            </a:r>
            <a:r>
              <a:rPr lang="en-GB" sz="1800" dirty="0" err="1">
                <a:ea typeface="+mn-lt"/>
                <a:cs typeface="+mn-lt"/>
              </a:rPr>
              <a:t>contrôle</a:t>
            </a:r>
            <a:r>
              <a:rPr lang="en-GB" sz="1800" dirty="0">
                <a:ea typeface="+mn-lt"/>
                <a:cs typeface="+mn-lt"/>
              </a:rPr>
              <a:t> (poste fixe) a </a:t>
            </a:r>
            <a:r>
              <a:rPr lang="en-GB" sz="1800" dirty="0" err="1">
                <a:ea typeface="+mn-lt"/>
                <a:cs typeface="+mn-lt"/>
              </a:rPr>
              <a:t>été</a:t>
            </a:r>
            <a:r>
              <a:rPr lang="en-GB" sz="1800" dirty="0">
                <a:ea typeface="+mn-lt"/>
                <a:cs typeface="+mn-lt"/>
              </a:rPr>
              <a:t> mis </a:t>
            </a:r>
            <a:r>
              <a:rPr lang="en-GB" sz="1800" dirty="0" err="1">
                <a:ea typeface="+mn-lt"/>
                <a:cs typeface="+mn-lt"/>
              </a:rPr>
              <a:t>en</a:t>
            </a:r>
            <a:r>
              <a:rPr lang="en-GB" sz="1800" dirty="0">
                <a:ea typeface="+mn-lt"/>
                <a:cs typeface="+mn-lt"/>
              </a:rPr>
              <a:t> place il y a un an par la Mission </a:t>
            </a:r>
            <a:r>
              <a:rPr lang="en-GB" sz="1800" dirty="0" err="1">
                <a:ea typeface="+mn-lt"/>
                <a:cs typeface="+mn-lt"/>
              </a:rPr>
              <a:t>d’assistance</a:t>
            </a:r>
            <a:r>
              <a:rPr lang="en-GB" sz="1800" dirty="0">
                <a:ea typeface="+mn-lt"/>
                <a:cs typeface="+mn-lt"/>
              </a:rPr>
              <a:t> des Nations </a:t>
            </a:r>
            <a:r>
              <a:rPr lang="en-GB" sz="1800" dirty="0" err="1">
                <a:ea typeface="+mn-lt"/>
                <a:cs typeface="+mn-lt"/>
              </a:rPr>
              <a:t>Unies</a:t>
            </a:r>
            <a:r>
              <a:rPr lang="en-GB" sz="1800" dirty="0">
                <a:ea typeface="+mn-lt"/>
                <a:cs typeface="+mn-lt"/>
              </a:rPr>
              <a:t> au Carana (MANUC), à la </a:t>
            </a:r>
            <a:r>
              <a:rPr lang="en-GB" sz="1800" dirty="0" err="1">
                <a:ea typeface="+mn-lt"/>
                <a:cs typeface="+mn-lt"/>
              </a:rPr>
              <a:t>demande</a:t>
            </a:r>
            <a:r>
              <a:rPr lang="en-GB" sz="1800" dirty="0">
                <a:ea typeface="+mn-lt"/>
                <a:cs typeface="+mn-lt"/>
              </a:rPr>
              <a:t> du Gouvernement du Carana et avec </a:t>
            </a:r>
            <a:r>
              <a:rPr lang="en-GB" sz="1800" dirty="0" err="1">
                <a:ea typeface="+mn-lt"/>
                <a:cs typeface="+mn-lt"/>
              </a:rPr>
              <a:t>l’approbation</a:t>
            </a:r>
            <a:r>
              <a:rPr lang="en-GB" sz="1800" dirty="0">
                <a:ea typeface="+mn-lt"/>
                <a:cs typeface="+mn-lt"/>
              </a:rPr>
              <a:t> du Gouvernement du </a:t>
            </a:r>
            <a:r>
              <a:rPr lang="en-GB" sz="1800" dirty="0" err="1">
                <a:ea typeface="+mn-lt"/>
                <a:cs typeface="+mn-lt"/>
              </a:rPr>
              <a:t>Rimosa</a:t>
            </a:r>
            <a:r>
              <a:rPr lang="en-GB" sz="1800" dirty="0">
                <a:ea typeface="+mn-lt"/>
                <a:cs typeface="+mn-lt"/>
              </a:rPr>
              <a:t>. Son </a:t>
            </a:r>
            <a:r>
              <a:rPr lang="en-GB" sz="1800" dirty="0" err="1">
                <a:ea typeface="+mn-lt"/>
                <a:cs typeface="+mn-lt"/>
              </a:rPr>
              <a:t>objectif</a:t>
            </a:r>
            <a:r>
              <a:rPr lang="en-GB" sz="1800" dirty="0">
                <a:ea typeface="+mn-lt"/>
                <a:cs typeface="+mn-lt"/>
              </a:rPr>
              <a:t> principal </a:t>
            </a:r>
            <a:r>
              <a:rPr lang="en-GB" sz="1800" dirty="0" err="1">
                <a:ea typeface="+mn-lt"/>
                <a:cs typeface="+mn-lt"/>
              </a:rPr>
              <a:t>est</a:t>
            </a:r>
            <a:r>
              <a:rPr lang="en-GB" sz="1800" dirty="0">
                <a:ea typeface="+mn-lt"/>
                <a:cs typeface="+mn-lt"/>
              </a:rPr>
              <a:t> de </a:t>
            </a:r>
            <a:r>
              <a:rPr lang="en-GB" sz="1800" dirty="0" err="1">
                <a:ea typeface="+mn-lt"/>
                <a:cs typeface="+mn-lt"/>
              </a:rPr>
              <a:t>veiller</a:t>
            </a:r>
            <a:r>
              <a:rPr lang="en-GB" sz="1800" dirty="0">
                <a:ea typeface="+mn-lt"/>
                <a:cs typeface="+mn-lt"/>
              </a:rPr>
              <a:t> au respect du </a:t>
            </a:r>
            <a:r>
              <a:rPr lang="en-GB" sz="1800" dirty="0" err="1">
                <a:ea typeface="+mn-lt"/>
                <a:cs typeface="+mn-lt"/>
              </a:rPr>
              <a:t>Traité</a:t>
            </a:r>
            <a:r>
              <a:rPr lang="en-GB" sz="1800" dirty="0">
                <a:ea typeface="+mn-lt"/>
                <a:cs typeface="+mn-lt"/>
              </a:rPr>
              <a:t> de </a:t>
            </a:r>
            <a:r>
              <a:rPr lang="en-GB" sz="1800" dirty="0" err="1">
                <a:ea typeface="+mn-lt"/>
                <a:cs typeface="+mn-lt"/>
              </a:rPr>
              <a:t>paix</a:t>
            </a:r>
            <a:r>
              <a:rPr lang="en-GB" sz="1800" dirty="0">
                <a:ea typeface="+mn-lt"/>
                <a:cs typeface="+mn-lt"/>
              </a:rPr>
              <a:t> de Kalari, </a:t>
            </a:r>
            <a:r>
              <a:rPr lang="en-GB" sz="1800" dirty="0" err="1">
                <a:ea typeface="+mn-lt"/>
                <a:cs typeface="+mn-lt"/>
              </a:rPr>
              <a:t>signé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en</a:t>
            </a:r>
            <a:r>
              <a:rPr lang="en-GB" sz="1800" dirty="0">
                <a:ea typeface="+mn-lt"/>
                <a:cs typeface="+mn-lt"/>
              </a:rPr>
              <a:t> 2021. Pour </a:t>
            </a:r>
            <a:r>
              <a:rPr lang="en-GB" sz="1800" dirty="0" err="1">
                <a:ea typeface="+mn-lt"/>
                <a:cs typeface="+mn-lt"/>
              </a:rPr>
              <a:t>être</a:t>
            </a:r>
            <a:r>
              <a:rPr lang="en-GB" sz="1800" dirty="0">
                <a:ea typeface="+mn-lt"/>
                <a:cs typeface="+mn-lt"/>
              </a:rPr>
              <a:t> plus précis, il a </a:t>
            </a:r>
            <a:r>
              <a:rPr lang="en-GB" sz="1800" dirty="0" err="1">
                <a:ea typeface="+mn-lt"/>
                <a:cs typeface="+mn-lt"/>
              </a:rPr>
              <a:t>été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installé</a:t>
            </a:r>
            <a:r>
              <a:rPr lang="en-GB" sz="1800" dirty="0">
                <a:ea typeface="+mn-lt"/>
                <a:cs typeface="+mn-lt"/>
              </a:rPr>
              <a:t> pour </a:t>
            </a:r>
            <a:r>
              <a:rPr lang="en-GB" sz="1800" dirty="0" err="1">
                <a:ea typeface="+mn-lt"/>
                <a:cs typeface="+mn-lt"/>
              </a:rPr>
              <a:t>offrir</a:t>
            </a:r>
            <a:r>
              <a:rPr lang="en-GB" sz="1800" dirty="0">
                <a:ea typeface="+mn-lt"/>
                <a:cs typeface="+mn-lt"/>
              </a:rPr>
              <a:t> à la population un </a:t>
            </a:r>
            <a:r>
              <a:rPr lang="en-GB" sz="1800" dirty="0" err="1">
                <a:ea typeface="+mn-lt"/>
                <a:cs typeface="+mn-lt"/>
              </a:rPr>
              <a:t>environnement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sûr</a:t>
            </a:r>
            <a:r>
              <a:rPr lang="en-GB" sz="1800" dirty="0">
                <a:ea typeface="+mn-lt"/>
                <a:cs typeface="+mn-lt"/>
              </a:rPr>
              <a:t> et </a:t>
            </a:r>
            <a:r>
              <a:rPr lang="en-GB" sz="1800" dirty="0" err="1">
                <a:ea typeface="+mn-lt"/>
                <a:cs typeface="+mn-lt"/>
              </a:rPr>
              <a:t>sécurisé</a:t>
            </a:r>
            <a:r>
              <a:rPr lang="en-GB" sz="1800" dirty="0">
                <a:ea typeface="+mn-lt"/>
                <a:cs typeface="+mn-lt"/>
              </a:rPr>
              <a:t>, </a:t>
            </a:r>
            <a:r>
              <a:rPr lang="en-GB" sz="1800" dirty="0" err="1">
                <a:ea typeface="+mn-lt"/>
                <a:cs typeface="+mn-lt"/>
              </a:rPr>
              <a:t>en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empêchant</a:t>
            </a:r>
            <a:r>
              <a:rPr lang="en-GB" sz="1800" dirty="0">
                <a:ea typeface="+mn-lt"/>
                <a:cs typeface="+mn-lt"/>
              </a:rPr>
              <a:t> les </a:t>
            </a:r>
            <a:r>
              <a:rPr lang="en-GB" sz="1800" dirty="0" err="1">
                <a:ea typeface="+mn-lt"/>
                <a:cs typeface="+mn-lt"/>
              </a:rPr>
              <a:t>groupes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armés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opérant</a:t>
            </a:r>
            <a:r>
              <a:rPr lang="en-GB" sz="1800" dirty="0">
                <a:ea typeface="+mn-lt"/>
                <a:cs typeface="+mn-lt"/>
              </a:rPr>
              <a:t> des deux </a:t>
            </a:r>
            <a:r>
              <a:rPr lang="en-GB" sz="1800" dirty="0" err="1">
                <a:ea typeface="+mn-lt"/>
                <a:cs typeface="+mn-lt"/>
              </a:rPr>
              <a:t>côtés</a:t>
            </a:r>
            <a:r>
              <a:rPr lang="en-GB" sz="1800" dirty="0">
                <a:ea typeface="+mn-lt"/>
                <a:cs typeface="+mn-lt"/>
              </a:rPr>
              <a:t> de la </a:t>
            </a:r>
            <a:r>
              <a:rPr lang="en-GB" sz="1800" dirty="0" err="1">
                <a:ea typeface="+mn-lt"/>
                <a:cs typeface="+mn-lt"/>
              </a:rPr>
              <a:t>frontière</a:t>
            </a:r>
            <a:r>
              <a:rPr lang="en-GB" sz="1800" dirty="0">
                <a:ea typeface="+mn-lt"/>
                <a:cs typeface="+mn-lt"/>
              </a:rPr>
              <a:t> de faire passer des armes </a:t>
            </a:r>
            <a:r>
              <a:rPr lang="en-GB" sz="1800" dirty="0" err="1">
                <a:ea typeface="+mn-lt"/>
                <a:cs typeface="+mn-lt"/>
              </a:rPr>
              <a:t>en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contrebande</a:t>
            </a:r>
            <a:r>
              <a:rPr lang="en-GB" sz="1800" dirty="0">
                <a:ea typeface="+mn-lt"/>
                <a:cs typeface="+mn-lt"/>
              </a:rPr>
              <a:t> et de </a:t>
            </a:r>
            <a:r>
              <a:rPr lang="en-GB" sz="1800" dirty="0" err="1">
                <a:ea typeface="+mn-lt"/>
                <a:cs typeface="+mn-lt"/>
              </a:rPr>
              <a:t>franchir</a:t>
            </a:r>
            <a:r>
              <a:rPr lang="en-GB" sz="1800" dirty="0">
                <a:ea typeface="+mn-lt"/>
                <a:cs typeface="+mn-lt"/>
              </a:rPr>
              <a:t> la </a:t>
            </a:r>
            <a:r>
              <a:rPr lang="en-GB" sz="1800" dirty="0" err="1">
                <a:ea typeface="+mn-lt"/>
                <a:cs typeface="+mn-lt"/>
              </a:rPr>
              <a:t>frontière</a:t>
            </a:r>
            <a:r>
              <a:rPr lang="en-GB" sz="1800" dirty="0">
                <a:ea typeface="+mn-lt"/>
                <a:cs typeface="+mn-lt"/>
              </a:rPr>
              <a:t>.</a:t>
            </a:r>
            <a:endParaRPr lang="en-GB"/>
          </a:p>
          <a:p>
            <a:pPr marL="0" indent="0" algn="just">
              <a:buNone/>
            </a:pPr>
            <a:r>
              <a:rPr lang="en-GB" sz="1800" b="1" dirty="0">
                <a:ea typeface="+mn-lt"/>
                <a:cs typeface="+mn-lt"/>
              </a:rPr>
              <a:t>Relations </a:t>
            </a:r>
            <a:r>
              <a:rPr lang="en-GB" sz="1800" b="1" dirty="0" err="1">
                <a:ea typeface="+mn-lt"/>
                <a:cs typeface="+mn-lt"/>
              </a:rPr>
              <a:t>transfrontières</a:t>
            </a:r>
            <a:r>
              <a:rPr lang="en-GB" sz="1800" b="1" dirty="0">
                <a:ea typeface="+mn-lt"/>
                <a:cs typeface="+mn-lt"/>
              </a:rPr>
              <a:t> :</a:t>
            </a:r>
            <a:r>
              <a:rPr lang="en-GB" sz="1800" dirty="0">
                <a:ea typeface="+mn-lt"/>
                <a:cs typeface="+mn-lt"/>
              </a:rPr>
              <a:t> Les relations entre le </a:t>
            </a:r>
            <a:r>
              <a:rPr lang="en-GB" sz="1800" dirty="0" err="1">
                <a:ea typeface="+mn-lt"/>
                <a:cs typeface="+mn-lt"/>
              </a:rPr>
              <a:t>Rimosa</a:t>
            </a:r>
            <a:r>
              <a:rPr lang="en-GB" sz="1800" dirty="0">
                <a:ea typeface="+mn-lt"/>
                <a:cs typeface="+mn-lt"/>
              </a:rPr>
              <a:t> et le Carana </a:t>
            </a:r>
            <a:r>
              <a:rPr lang="en-GB" sz="1800" dirty="0" err="1">
                <a:ea typeface="+mn-lt"/>
                <a:cs typeface="+mn-lt"/>
              </a:rPr>
              <a:t>sont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tendues</a:t>
            </a:r>
            <a:r>
              <a:rPr lang="en-GB" sz="1800" dirty="0">
                <a:ea typeface="+mn-lt"/>
                <a:cs typeface="+mn-lt"/>
              </a:rPr>
              <a:t>. Le Gouvernement </a:t>
            </a:r>
            <a:r>
              <a:rPr lang="en-GB" sz="1800" dirty="0" err="1">
                <a:ea typeface="+mn-lt"/>
                <a:cs typeface="+mn-lt"/>
              </a:rPr>
              <a:t>majoritaire</a:t>
            </a:r>
            <a:r>
              <a:rPr lang="en-GB" sz="1800" dirty="0">
                <a:ea typeface="+mn-lt"/>
                <a:cs typeface="+mn-lt"/>
              </a:rPr>
              <a:t> du </a:t>
            </a:r>
            <a:r>
              <a:rPr lang="en-GB" sz="1800" dirty="0" err="1">
                <a:ea typeface="+mn-lt"/>
                <a:cs typeface="+mn-lt"/>
              </a:rPr>
              <a:t>Rimosa</a:t>
            </a:r>
            <a:r>
              <a:rPr lang="en-GB" sz="1800" dirty="0">
                <a:ea typeface="+mn-lt"/>
                <a:cs typeface="+mn-lt"/>
              </a:rPr>
              <a:t>, </a:t>
            </a:r>
            <a:r>
              <a:rPr lang="en-GB" sz="1800" dirty="0" err="1">
                <a:ea typeface="+mn-lt"/>
                <a:cs typeface="+mn-lt"/>
              </a:rPr>
              <a:t>formé</a:t>
            </a:r>
            <a:r>
              <a:rPr lang="en-GB" sz="1800" dirty="0">
                <a:ea typeface="+mn-lt"/>
                <a:cs typeface="+mn-lt"/>
              </a:rPr>
              <a:t> par les Tatsi, </a:t>
            </a:r>
            <a:r>
              <a:rPr lang="en-GB" sz="1800" dirty="0" err="1">
                <a:ea typeface="+mn-lt"/>
                <a:cs typeface="+mn-lt"/>
              </a:rPr>
              <a:t>est</a:t>
            </a:r>
            <a:r>
              <a:rPr lang="en-GB" sz="1800" dirty="0">
                <a:ea typeface="+mn-lt"/>
                <a:cs typeface="+mn-lt"/>
              </a:rPr>
              <a:t> au bord de la guerre civile avec les </a:t>
            </a:r>
            <a:r>
              <a:rPr lang="en-GB" sz="1800" dirty="0" err="1">
                <a:ea typeface="+mn-lt"/>
                <a:cs typeface="+mn-lt"/>
              </a:rPr>
              <a:t>Elassi</a:t>
            </a:r>
            <a:r>
              <a:rPr lang="en-GB" sz="1800" dirty="0">
                <a:ea typeface="+mn-lt"/>
                <a:cs typeface="+mn-lt"/>
              </a:rPr>
              <a:t>, </a:t>
            </a:r>
            <a:r>
              <a:rPr lang="en-GB" sz="1800" dirty="0" err="1">
                <a:ea typeface="+mn-lt"/>
                <a:cs typeface="+mn-lt"/>
              </a:rPr>
              <a:t>minorité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musulmane</a:t>
            </a:r>
            <a:r>
              <a:rPr lang="en-GB" sz="1800" dirty="0">
                <a:ea typeface="+mn-lt"/>
                <a:cs typeface="+mn-lt"/>
              </a:rPr>
              <a:t> du pays, </a:t>
            </a:r>
            <a:r>
              <a:rPr lang="en-GB" sz="1800" dirty="0" err="1">
                <a:ea typeface="+mn-lt"/>
                <a:cs typeface="+mn-lt"/>
              </a:rPr>
              <a:t>ce</a:t>
            </a:r>
            <a:r>
              <a:rPr lang="en-GB" sz="1800" dirty="0">
                <a:ea typeface="+mn-lt"/>
                <a:cs typeface="+mn-lt"/>
              </a:rPr>
              <a:t> qui a </a:t>
            </a:r>
            <a:r>
              <a:rPr lang="en-GB" sz="1800" dirty="0" err="1">
                <a:ea typeface="+mn-lt"/>
                <a:cs typeface="+mn-lt"/>
              </a:rPr>
              <a:t>entraîné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l’arrivée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d’environ</a:t>
            </a:r>
            <a:r>
              <a:rPr lang="en-GB" sz="1800" dirty="0">
                <a:ea typeface="+mn-lt"/>
                <a:cs typeface="+mn-lt"/>
              </a:rPr>
              <a:t> 30 000 </a:t>
            </a:r>
            <a:r>
              <a:rPr lang="en-GB" sz="1800" dirty="0" err="1">
                <a:ea typeface="+mn-lt"/>
                <a:cs typeface="+mn-lt"/>
              </a:rPr>
              <a:t>réfugiés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elassi</a:t>
            </a:r>
            <a:r>
              <a:rPr lang="en-GB" sz="1800" dirty="0">
                <a:ea typeface="+mn-lt"/>
                <a:cs typeface="+mn-lt"/>
              </a:rPr>
              <a:t> dans le </a:t>
            </a:r>
            <a:r>
              <a:rPr lang="en-GB" sz="1800" dirty="0" err="1">
                <a:ea typeface="+mn-lt"/>
                <a:cs typeface="+mn-lt"/>
              </a:rPr>
              <a:t>sud</a:t>
            </a:r>
            <a:r>
              <a:rPr lang="en-GB" sz="1800" dirty="0">
                <a:ea typeface="+mn-lt"/>
                <a:cs typeface="+mn-lt"/>
              </a:rPr>
              <a:t> du Carana. Nombre de </a:t>
            </a:r>
            <a:r>
              <a:rPr lang="en-GB" sz="1800" dirty="0" err="1">
                <a:ea typeface="+mn-lt"/>
                <a:cs typeface="+mn-lt"/>
              </a:rPr>
              <a:t>ces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réfugiés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sont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hébergés</a:t>
            </a:r>
            <a:r>
              <a:rPr lang="en-GB" sz="1800" dirty="0">
                <a:ea typeface="+mn-lt"/>
                <a:cs typeface="+mn-lt"/>
              </a:rPr>
              <a:t> au camp Lora, près du village du </a:t>
            </a:r>
            <a:r>
              <a:rPr lang="en-GB" sz="1800" dirty="0" err="1">
                <a:ea typeface="+mn-lt"/>
                <a:cs typeface="+mn-lt"/>
              </a:rPr>
              <a:t>même</a:t>
            </a:r>
            <a:r>
              <a:rPr lang="en-GB" sz="1800" dirty="0">
                <a:ea typeface="+mn-lt"/>
                <a:cs typeface="+mn-lt"/>
              </a:rPr>
              <a:t> nom. La </a:t>
            </a:r>
            <a:r>
              <a:rPr lang="en-GB" sz="1800" dirty="0" err="1">
                <a:ea typeface="+mn-lt"/>
                <a:cs typeface="+mn-lt"/>
              </a:rPr>
              <a:t>contrebande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transfrontière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est</a:t>
            </a:r>
            <a:r>
              <a:rPr lang="en-GB" sz="1800" dirty="0">
                <a:ea typeface="+mn-lt"/>
                <a:cs typeface="+mn-lt"/>
              </a:rPr>
              <a:t> </a:t>
            </a:r>
            <a:r>
              <a:rPr lang="en-GB" sz="1800" dirty="0" err="1">
                <a:ea typeface="+mn-lt"/>
                <a:cs typeface="+mn-lt"/>
              </a:rPr>
              <a:t>fréquente</a:t>
            </a:r>
            <a:r>
              <a:rPr lang="en-GB" sz="1800" dirty="0">
                <a:ea typeface="+mn-lt"/>
                <a:cs typeface="+mn-lt"/>
              </a:rPr>
              <a:t>.</a:t>
            </a:r>
            <a:endParaRPr lang="en-GB" dirty="0"/>
          </a:p>
          <a:p>
            <a:pPr marL="0" indent="0" algn="just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None/>
            </a:pPr>
            <a:endParaRPr lang="en-GB" sz="1800" b="1" noProof="0" dirty="0">
              <a:latin typeface="Calibri"/>
              <a:ea typeface="Calibri"/>
              <a:cs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9B3C36-DE97-098B-1FCB-7C2EB9DA01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90" b="95573" l="1842" r="94475">
                        <a14:foregroundMark x1="5525" y1="25521" x2="7692" y2="57031"/>
                        <a14:foregroundMark x1="7692" y1="57031" x2="7367" y2="64063"/>
                        <a14:foregroundMark x1="3522" y1="49963" x2="4984" y2="90625"/>
                        <a14:foregroundMark x1="4984" y1="90625" x2="4984" y2="90625"/>
                        <a14:foregroundMark x1="10726" y1="22396" x2="32503" y2="37240"/>
                        <a14:foregroundMark x1="20585" y1="14583" x2="37053" y2="16146"/>
                        <a14:foregroundMark x1="42362" y1="63802" x2="42362" y2="84115"/>
                        <a14:foregroundMark x1="14951" y1="34635" x2="14951" y2="34635"/>
                        <a14:foregroundMark x1="14410" y1="95573" x2="90899" y2="91146"/>
                        <a14:foregroundMark x1="55905" y1="52865" x2="71073" y2="52344"/>
                        <a14:foregroundMark x1="71073" y1="52344" x2="85265" y2="54427"/>
                        <a14:foregroundMark x1="92091" y1="51823" x2="93066" y2="93490"/>
                        <a14:foregroundMark x1="45395" y1="49219" x2="60997" y2="56771"/>
                        <a14:foregroundMark x1="82774" y1="47656" x2="93174" y2="49740"/>
                        <a14:foregroundMark x1="47887" y1="48438" x2="47887" y2="48438"/>
                        <a14:foregroundMark x1="50054" y1="50000" x2="50054" y2="50000"/>
                        <a14:foregroundMark x1="48971" y1="49479" x2="48971" y2="49479"/>
                        <a14:foregroundMark x1="48971" y1="49479" x2="53954" y2="49479"/>
                        <a14:foregroundMark x1="94475" y1="48698" x2="94475" y2="48698"/>
                        <a14:foregroundMark x1="3134" y1="74490" x2="3575" y2="82552"/>
                        <a14:foregroundMark x1="1950" y1="61719" x2="1950" y2="61719"/>
                        <a14:foregroundMark x1="2492" y1="55729" x2="2492" y2="55729"/>
                        <a14:foregroundMark x1="2275" y1="75521" x2="2275" y2="75521"/>
                        <a14:foregroundMark x1="40303" y1="15885" x2="40412" y2="23958"/>
                        <a14:foregroundMark x1="20585" y1="5990" x2="31311" y2="6771"/>
                        <a14:foregroundMark x1="14951" y1="18229" x2="14951" y2="18229"/>
                        <a14:foregroundMark x1="15276" y1="16927" x2="15276" y2="16927"/>
                        <a14:foregroundMark x1="15493" y1="13281" x2="15493" y2="13281"/>
                        <a14:foregroundMark x1="15168" y1="13802" x2="15710" y2="21094"/>
                        <a14:backgroundMark x1="351" y1="75521" x2="108" y2="90885"/>
                        <a14:backgroundMark x1="570" y1="61719" x2="351" y2="75521"/>
                        <a14:backgroundMark x1="665" y1="55729" x2="570" y2="61719"/>
                        <a14:backgroundMark x1="1300" y1="15625" x2="665" y2="55729"/>
                      </a14:backgroundRemoval>
                    </a14:imgEffect>
                  </a14:imgLayer>
                </a14:imgProps>
              </a:ext>
            </a:extLst>
          </a:blip>
          <a:srcRect b="4352"/>
          <a:stretch/>
        </p:blipFill>
        <p:spPr>
          <a:xfrm>
            <a:off x="7964706" y="342071"/>
            <a:ext cx="3389094" cy="1348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541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235E24-37EE-4A50-83CD-04414A199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Cadre </a:t>
            </a:r>
            <a:r>
              <a:rPr lang="en-GB" noProof="0" dirty="0"/>
              <a:t>(</a:t>
            </a:r>
            <a:r>
              <a:rPr lang="en-GB" noProof="0" dirty="0" err="1"/>
              <a:t>ctd</a:t>
            </a:r>
            <a:r>
              <a:rPr lang="en-GB" noProof="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07598B7-0886-44B6-AF5E-2446CB0F5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3236"/>
            <a:ext cx="10515600" cy="495963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r>
              <a:rPr lang="en-US" sz="1800" b="1" noProof="0" dirty="0">
                <a:effectLst/>
                <a:ea typeface="+mn-lt"/>
                <a:cs typeface="+mn-lt"/>
              </a:rPr>
              <a:t>Front</a:t>
            </a:r>
            <a:r>
              <a:rPr lang="en-US" sz="1800" b="1" dirty="0">
                <a:ea typeface="+mn-lt"/>
                <a:cs typeface="+mn-lt"/>
              </a:rPr>
              <a:t> de </a:t>
            </a:r>
            <a:r>
              <a:rPr lang="en-US" sz="1800" b="1" dirty="0" err="1">
                <a:ea typeface="+mn-lt"/>
                <a:cs typeface="+mn-lt"/>
              </a:rPr>
              <a:t>libération</a:t>
            </a:r>
            <a:r>
              <a:rPr lang="en-US" sz="1800" b="1" dirty="0">
                <a:ea typeface="+mn-lt"/>
                <a:cs typeface="+mn-lt"/>
              </a:rPr>
              <a:t> des </a:t>
            </a:r>
            <a:r>
              <a:rPr lang="en-US" sz="1800" b="1" dirty="0" err="1">
                <a:ea typeface="+mn-lt"/>
                <a:cs typeface="+mn-lt"/>
              </a:rPr>
              <a:t>Elassi</a:t>
            </a:r>
            <a:r>
              <a:rPr lang="en-US" sz="1800" b="1" dirty="0">
                <a:ea typeface="+mn-lt"/>
                <a:cs typeface="+mn-lt"/>
              </a:rPr>
              <a:t> (FLE) </a:t>
            </a:r>
            <a:r>
              <a:rPr lang="en-US" sz="1800" b="1" noProof="0" dirty="0">
                <a:effectLst/>
                <a:ea typeface="+mn-lt"/>
                <a:cs typeface="+mn-lt"/>
              </a:rPr>
              <a:t>:</a:t>
            </a:r>
            <a:r>
              <a:rPr lang="en-US" sz="1800" noProof="0" dirty="0">
                <a:effectLst/>
                <a:ea typeface="+mn-lt"/>
                <a:cs typeface="+mn-lt"/>
              </a:rPr>
              <a:t> </a:t>
            </a:r>
            <a:r>
              <a:rPr lang="en-US" sz="1800" dirty="0">
                <a:ea typeface="+mn-lt"/>
                <a:cs typeface="+mn-lt"/>
              </a:rPr>
              <a:t>Le FLE continue de </a:t>
            </a:r>
            <a:r>
              <a:rPr lang="en-US" sz="1800" dirty="0" err="1">
                <a:ea typeface="+mn-lt"/>
                <a:cs typeface="+mn-lt"/>
              </a:rPr>
              <a:t>mener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une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guérilla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contre</a:t>
            </a:r>
            <a:r>
              <a:rPr lang="en-US" sz="1800" dirty="0">
                <a:ea typeface="+mn-lt"/>
                <a:cs typeface="+mn-lt"/>
              </a:rPr>
              <a:t> le Gouvernement du </a:t>
            </a:r>
            <a:r>
              <a:rPr lang="en-US" sz="1800" noProof="0" dirty="0" err="1">
                <a:effectLst/>
                <a:ea typeface="+mn-lt"/>
                <a:cs typeface="+mn-lt"/>
              </a:rPr>
              <a:t>Rimosa</a:t>
            </a:r>
            <a:r>
              <a:rPr lang="en-US" sz="1800" noProof="0" dirty="0">
                <a:effectLst/>
                <a:ea typeface="+mn-lt"/>
                <a:cs typeface="+mn-lt"/>
              </a:rPr>
              <a:t> </a:t>
            </a:r>
            <a:r>
              <a:rPr lang="en-US" sz="1800" dirty="0">
                <a:ea typeface="+mn-lt"/>
                <a:cs typeface="+mn-lt"/>
              </a:rPr>
              <a:t>et </a:t>
            </a:r>
            <a:r>
              <a:rPr lang="en-US" sz="1800" dirty="0" err="1">
                <a:ea typeface="+mn-lt"/>
                <a:cs typeface="+mn-lt"/>
              </a:rPr>
              <a:t>ses</a:t>
            </a:r>
            <a:r>
              <a:rPr lang="en-US" sz="1800" dirty="0">
                <a:ea typeface="+mn-lt"/>
                <a:cs typeface="+mn-lt"/>
              </a:rPr>
              <a:t> partisans</a:t>
            </a:r>
            <a:r>
              <a:rPr lang="en-US" sz="1800" noProof="0" dirty="0">
                <a:effectLst/>
                <a:ea typeface="+mn-lt"/>
                <a:cs typeface="+mn-lt"/>
              </a:rPr>
              <a:t>. </a:t>
            </a:r>
            <a:r>
              <a:rPr lang="en-US" sz="1800" dirty="0">
                <a:ea typeface="+mn-lt"/>
                <a:cs typeface="+mn-lt"/>
              </a:rPr>
              <a:t>Le FLE a </a:t>
            </a:r>
            <a:r>
              <a:rPr lang="en-US" sz="1800" dirty="0" err="1">
                <a:ea typeface="+mn-lt"/>
                <a:cs typeface="+mn-lt"/>
              </a:rPr>
              <a:t>étendu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ses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activités</a:t>
            </a:r>
            <a:r>
              <a:rPr lang="en-US" sz="1800" dirty="0">
                <a:ea typeface="+mn-lt"/>
                <a:cs typeface="+mn-lt"/>
              </a:rPr>
              <a:t> au </a:t>
            </a:r>
            <a:r>
              <a:rPr lang="en-US" sz="1800" noProof="0" dirty="0">
                <a:effectLst/>
                <a:ea typeface="+mn-lt"/>
                <a:cs typeface="+mn-lt"/>
              </a:rPr>
              <a:t>Carana, </a:t>
            </a:r>
            <a:r>
              <a:rPr lang="en-US" sz="1800" dirty="0" err="1">
                <a:ea typeface="+mn-lt"/>
                <a:cs typeface="+mn-lt"/>
              </a:rPr>
              <a:t>ses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membres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traversant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régulièrement</a:t>
            </a:r>
            <a:r>
              <a:rPr lang="en-US" sz="1800" dirty="0">
                <a:ea typeface="+mn-lt"/>
                <a:cs typeface="+mn-lt"/>
              </a:rPr>
              <a:t> la </a:t>
            </a:r>
            <a:r>
              <a:rPr lang="en-US" sz="1800" dirty="0" err="1">
                <a:ea typeface="+mn-lt"/>
                <a:cs typeface="+mn-lt"/>
              </a:rPr>
              <a:t>frontière</a:t>
            </a:r>
            <a:r>
              <a:rPr lang="en-US" sz="1800" dirty="0">
                <a:ea typeface="+mn-lt"/>
                <a:cs typeface="+mn-lt"/>
              </a:rPr>
              <a:t> à la recherche </a:t>
            </a:r>
            <a:r>
              <a:rPr lang="en-US" sz="1800" dirty="0" err="1">
                <a:ea typeface="+mn-lt"/>
                <a:cs typeface="+mn-lt"/>
              </a:rPr>
              <a:t>d’armes</a:t>
            </a:r>
            <a:r>
              <a:rPr lang="en-US" sz="1800" noProof="0" dirty="0">
                <a:effectLst/>
                <a:ea typeface="+mn-lt"/>
                <a:cs typeface="+mn-lt"/>
              </a:rPr>
              <a:t>, </a:t>
            </a:r>
            <a:r>
              <a:rPr lang="en-US" sz="1800" dirty="0" err="1">
                <a:ea typeface="+mn-lt"/>
                <a:cs typeface="+mn-lt"/>
              </a:rPr>
              <a:t>d’argent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ou</a:t>
            </a:r>
            <a:r>
              <a:rPr lang="en-US" sz="1800" dirty="0">
                <a:ea typeface="+mn-lt"/>
                <a:cs typeface="+mn-lt"/>
              </a:rPr>
              <a:t> de </a:t>
            </a:r>
            <a:r>
              <a:rPr lang="en-US" sz="1800" dirty="0" err="1">
                <a:ea typeface="+mn-lt"/>
                <a:cs typeface="+mn-lt"/>
              </a:rPr>
              <a:t>sympathisants</a:t>
            </a:r>
            <a:r>
              <a:rPr lang="en-US" sz="1800" noProof="0" dirty="0">
                <a:effectLst/>
                <a:ea typeface="+mn-lt"/>
                <a:cs typeface="+mn-lt"/>
              </a:rPr>
              <a:t>. </a:t>
            </a:r>
            <a:r>
              <a:rPr lang="en-US" sz="1800" dirty="0">
                <a:ea typeface="+mn-lt"/>
                <a:cs typeface="+mn-lt"/>
              </a:rPr>
              <a:t>On </a:t>
            </a:r>
            <a:r>
              <a:rPr lang="en-US" sz="1800" dirty="0" err="1">
                <a:ea typeface="+mn-lt"/>
                <a:cs typeface="+mn-lt"/>
              </a:rPr>
              <a:t>estime</a:t>
            </a:r>
            <a:r>
              <a:rPr lang="en-US" sz="1800" dirty="0">
                <a:ea typeface="+mn-lt"/>
                <a:cs typeface="+mn-lt"/>
              </a:rPr>
              <a:t> que </a:t>
            </a:r>
            <a:r>
              <a:rPr lang="en-US" sz="1800" dirty="0" err="1">
                <a:ea typeface="+mn-lt"/>
                <a:cs typeface="+mn-lt"/>
              </a:rPr>
              <a:t>plusieurs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membres</a:t>
            </a:r>
            <a:r>
              <a:rPr lang="en-US" sz="1800" dirty="0">
                <a:ea typeface="+mn-lt"/>
                <a:cs typeface="+mn-lt"/>
              </a:rPr>
              <a:t> du FLE </a:t>
            </a:r>
            <a:r>
              <a:rPr lang="en-US" sz="1800" dirty="0" err="1">
                <a:ea typeface="+mn-lt"/>
                <a:cs typeface="+mn-lt"/>
              </a:rPr>
              <a:t>ont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infiltré</a:t>
            </a:r>
            <a:r>
              <a:rPr lang="en-US" sz="1800" dirty="0">
                <a:ea typeface="+mn-lt"/>
                <a:cs typeface="+mn-lt"/>
              </a:rPr>
              <a:t> le camp </a:t>
            </a:r>
            <a:r>
              <a:rPr lang="en-US" sz="1800" noProof="0" dirty="0">
                <a:effectLst/>
                <a:ea typeface="+mn-lt"/>
                <a:cs typeface="+mn-lt"/>
              </a:rPr>
              <a:t>Lora </a:t>
            </a:r>
            <a:r>
              <a:rPr lang="en-US" sz="1800" dirty="0">
                <a:ea typeface="+mn-lt"/>
                <a:cs typeface="+mn-lt"/>
              </a:rPr>
              <a:t>et </a:t>
            </a:r>
            <a:r>
              <a:rPr lang="en-US" sz="1800" dirty="0" err="1">
                <a:ea typeface="+mn-lt"/>
                <a:cs typeface="+mn-lt"/>
              </a:rPr>
              <a:t>s’emploient</a:t>
            </a:r>
            <a:r>
              <a:rPr lang="en-US" sz="1800" dirty="0">
                <a:ea typeface="+mn-lt"/>
                <a:cs typeface="+mn-lt"/>
              </a:rPr>
              <a:t> à </a:t>
            </a:r>
            <a:r>
              <a:rPr lang="en-US" sz="1800" dirty="0" err="1">
                <a:ea typeface="+mn-lt"/>
                <a:cs typeface="+mn-lt"/>
              </a:rPr>
              <a:t>recruter</a:t>
            </a:r>
            <a:r>
              <a:rPr lang="en-US" sz="1800" dirty="0">
                <a:ea typeface="+mn-lt"/>
                <a:cs typeface="+mn-lt"/>
              </a:rPr>
              <a:t> de nouveaux </a:t>
            </a:r>
            <a:r>
              <a:rPr lang="en-US" sz="1800" dirty="0" err="1">
                <a:ea typeface="+mn-lt"/>
                <a:cs typeface="+mn-lt"/>
              </a:rPr>
              <a:t>membres</a:t>
            </a:r>
            <a:r>
              <a:rPr lang="en-US" sz="1800" noProof="0" dirty="0">
                <a:effectLst/>
                <a:ea typeface="+mn-lt"/>
                <a:cs typeface="+mn-lt"/>
              </a:rPr>
              <a:t>.</a:t>
            </a:r>
            <a:endParaRPr lang="fr-FR" dirty="0">
              <a:ea typeface="+mn-lt"/>
              <a:cs typeface="+mn-lt"/>
            </a:endParaRPr>
          </a:p>
          <a:p>
            <a:pPr marL="0" indent="0" algn="just">
              <a:buNone/>
            </a:pPr>
            <a:r>
              <a:rPr lang="en-US" sz="1800" b="1" dirty="0">
                <a:ea typeface="+mn-lt"/>
                <a:cs typeface="+mn-lt"/>
              </a:rPr>
              <a:t>Sur place </a:t>
            </a:r>
            <a:r>
              <a:rPr lang="en-US" sz="1800" b="1" noProof="0" dirty="0">
                <a:effectLst/>
                <a:ea typeface="+mn-lt"/>
                <a:cs typeface="+mn-lt"/>
              </a:rPr>
              <a:t>:</a:t>
            </a:r>
            <a:r>
              <a:rPr lang="en-US" sz="1800" noProof="0" dirty="0">
                <a:effectLst/>
                <a:ea typeface="+mn-lt"/>
                <a:cs typeface="+mn-lt"/>
              </a:rPr>
              <a:t> </a:t>
            </a:r>
            <a:r>
              <a:rPr lang="en-US" sz="1800" dirty="0">
                <a:ea typeface="+mn-lt"/>
                <a:cs typeface="+mn-lt"/>
              </a:rPr>
              <a:t>Les services de </a:t>
            </a:r>
            <a:r>
              <a:rPr lang="en-US" sz="1800" dirty="0" err="1">
                <a:ea typeface="+mn-lt"/>
                <a:cs typeface="+mn-lt"/>
              </a:rPr>
              <a:t>renseignement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militaire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ont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noté</a:t>
            </a:r>
            <a:r>
              <a:rPr lang="en-US" sz="1800" dirty="0">
                <a:ea typeface="+mn-lt"/>
                <a:cs typeface="+mn-lt"/>
              </a:rPr>
              <a:t> que </a:t>
            </a:r>
            <a:r>
              <a:rPr lang="en-US" sz="1800" dirty="0" err="1">
                <a:ea typeface="+mn-lt"/>
                <a:cs typeface="+mn-lt"/>
              </a:rPr>
              <a:t>depuis</a:t>
            </a:r>
            <a:r>
              <a:rPr lang="en-US" sz="1800" dirty="0">
                <a:ea typeface="+mn-lt"/>
                <a:cs typeface="+mn-lt"/>
              </a:rPr>
              <a:t> trois </a:t>
            </a:r>
            <a:r>
              <a:rPr lang="en-US" sz="1800" dirty="0" err="1">
                <a:ea typeface="+mn-lt"/>
                <a:cs typeface="+mn-lt"/>
              </a:rPr>
              <a:t>jours</a:t>
            </a:r>
            <a:r>
              <a:rPr lang="en-US" sz="1800" noProof="0" dirty="0">
                <a:effectLst/>
                <a:ea typeface="+mn-lt"/>
                <a:cs typeface="+mn-lt"/>
              </a:rPr>
              <a:t>, </a:t>
            </a:r>
            <a:r>
              <a:rPr lang="en-US" sz="1800" dirty="0">
                <a:ea typeface="+mn-lt"/>
                <a:cs typeface="+mn-lt"/>
              </a:rPr>
              <a:t>le </a:t>
            </a:r>
            <a:r>
              <a:rPr lang="en-US" sz="1800" dirty="0" err="1">
                <a:ea typeface="+mn-lt"/>
                <a:cs typeface="+mn-lt"/>
              </a:rPr>
              <a:t>nombre</a:t>
            </a:r>
            <a:r>
              <a:rPr lang="en-US" sz="1800" dirty="0">
                <a:ea typeface="+mn-lt"/>
                <a:cs typeface="+mn-lt"/>
              </a:rPr>
              <a:t> de </a:t>
            </a:r>
            <a:r>
              <a:rPr lang="en-US" sz="1800" dirty="0" err="1">
                <a:ea typeface="+mn-lt"/>
                <a:cs typeface="+mn-lt"/>
              </a:rPr>
              <a:t>personnes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traversant</a:t>
            </a:r>
            <a:r>
              <a:rPr lang="en-US" sz="1800" dirty="0">
                <a:ea typeface="+mn-lt"/>
                <a:cs typeface="+mn-lt"/>
              </a:rPr>
              <a:t> la </a:t>
            </a:r>
            <a:r>
              <a:rPr lang="en-US" sz="1800" dirty="0" err="1">
                <a:ea typeface="+mn-lt"/>
                <a:cs typeface="+mn-lt"/>
              </a:rPr>
              <a:t>frontière</a:t>
            </a:r>
            <a:r>
              <a:rPr lang="en-US" sz="1800" dirty="0">
                <a:ea typeface="+mn-lt"/>
                <a:cs typeface="+mn-lt"/>
              </a:rPr>
              <a:t> pour se </a:t>
            </a:r>
            <a:r>
              <a:rPr lang="en-US" sz="1800" dirty="0" err="1">
                <a:ea typeface="+mn-lt"/>
                <a:cs typeface="+mn-lt"/>
              </a:rPr>
              <a:t>rendre</a:t>
            </a:r>
            <a:r>
              <a:rPr lang="en-US" sz="1800" dirty="0">
                <a:ea typeface="+mn-lt"/>
                <a:cs typeface="+mn-lt"/>
              </a:rPr>
              <a:t> au </a:t>
            </a:r>
            <a:r>
              <a:rPr lang="en-US" sz="1800" noProof="0" dirty="0" err="1">
                <a:effectLst/>
                <a:ea typeface="+mn-lt"/>
                <a:cs typeface="+mn-lt"/>
              </a:rPr>
              <a:t>Rimosa</a:t>
            </a:r>
            <a:r>
              <a:rPr lang="en-US" sz="1800" noProof="0" dirty="0">
                <a:effectLst/>
                <a:ea typeface="+mn-lt"/>
                <a:cs typeface="+mn-lt"/>
              </a:rPr>
              <a:t> </a:t>
            </a:r>
            <a:r>
              <a:rPr lang="en-US" sz="1800" dirty="0">
                <a:ea typeface="+mn-lt"/>
                <a:cs typeface="+mn-lt"/>
              </a:rPr>
              <a:t>a </a:t>
            </a:r>
            <a:r>
              <a:rPr lang="en-US" sz="1800" dirty="0" err="1">
                <a:ea typeface="+mn-lt"/>
                <a:cs typeface="+mn-lt"/>
              </a:rPr>
              <a:t>fortement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augmenté</a:t>
            </a:r>
            <a:r>
              <a:rPr lang="en-US" sz="1800" noProof="0" dirty="0">
                <a:effectLst/>
                <a:ea typeface="+mn-lt"/>
                <a:cs typeface="+mn-lt"/>
              </a:rPr>
              <a:t>. </a:t>
            </a:r>
            <a:r>
              <a:rPr lang="en-US" sz="1800" dirty="0" err="1">
                <a:ea typeface="+mn-lt"/>
                <a:cs typeface="+mn-lt"/>
              </a:rPr>
              <a:t>Aujourd’hui</a:t>
            </a:r>
            <a:r>
              <a:rPr lang="en-US" sz="1800" noProof="0" dirty="0">
                <a:effectLst/>
                <a:ea typeface="+mn-lt"/>
                <a:cs typeface="+mn-lt"/>
              </a:rPr>
              <a:t>, </a:t>
            </a:r>
            <a:r>
              <a:rPr lang="en-US" sz="1800" dirty="0" err="1">
                <a:ea typeface="+mn-lt"/>
                <a:cs typeface="+mn-lt"/>
              </a:rPr>
              <a:t>une</a:t>
            </a:r>
            <a:r>
              <a:rPr lang="en-US" sz="1800" dirty="0">
                <a:ea typeface="+mn-lt"/>
                <a:cs typeface="+mn-lt"/>
              </a:rPr>
              <a:t> foule </a:t>
            </a:r>
            <a:r>
              <a:rPr lang="en-US" sz="1800" dirty="0" err="1">
                <a:ea typeface="+mn-lt"/>
                <a:cs typeface="+mn-lt"/>
              </a:rPr>
              <a:t>particulièrement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nombreuse</a:t>
            </a:r>
            <a:r>
              <a:rPr lang="en-US" sz="1800" dirty="0">
                <a:ea typeface="+mn-lt"/>
                <a:cs typeface="+mn-lt"/>
              </a:rPr>
              <a:t> attend au point de </a:t>
            </a:r>
            <a:r>
              <a:rPr lang="en-US" sz="1800" dirty="0" err="1">
                <a:ea typeface="+mn-lt"/>
                <a:cs typeface="+mn-lt"/>
              </a:rPr>
              <a:t>contrôle</a:t>
            </a:r>
            <a:r>
              <a:rPr lang="en-US" sz="1800" dirty="0">
                <a:ea typeface="+mn-lt"/>
                <a:cs typeface="+mn-lt"/>
              </a:rPr>
              <a:t> sous </a:t>
            </a:r>
            <a:r>
              <a:rPr lang="en-US" sz="1800" dirty="0" err="1">
                <a:ea typeface="+mn-lt"/>
                <a:cs typeface="+mn-lt"/>
              </a:rPr>
              <a:t>une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chaleur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étouffante</a:t>
            </a:r>
            <a:r>
              <a:rPr lang="en-US" sz="1800" noProof="0" dirty="0">
                <a:effectLst/>
                <a:ea typeface="+mn-lt"/>
                <a:cs typeface="+mn-lt"/>
              </a:rPr>
              <a:t>. </a:t>
            </a:r>
            <a:r>
              <a:rPr lang="en-US" sz="1800" dirty="0">
                <a:ea typeface="+mn-lt"/>
                <a:cs typeface="+mn-lt"/>
              </a:rPr>
              <a:t>Une femme </a:t>
            </a:r>
            <a:r>
              <a:rPr lang="en-US" sz="1800" dirty="0" err="1">
                <a:ea typeface="+mn-lt"/>
                <a:cs typeface="+mn-lt"/>
              </a:rPr>
              <a:t>d’âge</a:t>
            </a:r>
            <a:r>
              <a:rPr lang="en-US" sz="1800" dirty="0">
                <a:ea typeface="+mn-lt"/>
                <a:cs typeface="+mn-lt"/>
              </a:rPr>
              <a:t> moyen </a:t>
            </a:r>
            <a:r>
              <a:rPr lang="en-US" sz="1800" dirty="0" err="1">
                <a:ea typeface="+mn-lt"/>
                <a:cs typeface="+mn-lt"/>
              </a:rPr>
              <a:t>vêtue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d’habits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traditionnels</a:t>
            </a:r>
            <a:r>
              <a:rPr lang="en-US" sz="1800" dirty="0">
                <a:ea typeface="+mn-lt"/>
                <a:cs typeface="+mn-lt"/>
              </a:rPr>
              <a:t> conduit un homme </a:t>
            </a:r>
            <a:r>
              <a:rPr lang="en-US" sz="1800" dirty="0" err="1">
                <a:ea typeface="+mn-lt"/>
                <a:cs typeface="+mn-lt"/>
              </a:rPr>
              <a:t>âgé</a:t>
            </a:r>
            <a:r>
              <a:rPr lang="en-US" sz="1800" noProof="0" dirty="0">
                <a:effectLst/>
                <a:ea typeface="+mn-lt"/>
                <a:cs typeface="+mn-lt"/>
              </a:rPr>
              <a:t>, </a:t>
            </a:r>
            <a:r>
              <a:rPr lang="en-US" sz="1800" dirty="0" err="1">
                <a:ea typeface="+mn-lt"/>
                <a:cs typeface="+mn-lt"/>
              </a:rPr>
              <a:t>également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en</a:t>
            </a:r>
            <a:r>
              <a:rPr lang="en-US" sz="1800" dirty="0">
                <a:ea typeface="+mn-lt"/>
                <a:cs typeface="+mn-lt"/>
              </a:rPr>
              <a:t> habits </a:t>
            </a:r>
            <a:r>
              <a:rPr lang="en-US" sz="1800" dirty="0" err="1">
                <a:ea typeface="+mn-lt"/>
                <a:cs typeface="+mn-lt"/>
              </a:rPr>
              <a:t>traditionnels</a:t>
            </a:r>
            <a:r>
              <a:rPr lang="en-US" sz="1800" noProof="0" dirty="0">
                <a:effectLst/>
                <a:ea typeface="+mn-lt"/>
                <a:cs typeface="+mn-lt"/>
              </a:rPr>
              <a:t>, </a:t>
            </a:r>
            <a:r>
              <a:rPr lang="en-US" sz="1800" dirty="0" err="1">
                <a:ea typeface="+mn-lt"/>
                <a:cs typeface="+mn-lt"/>
              </a:rPr>
              <a:t>jusqu’au</a:t>
            </a:r>
            <a:r>
              <a:rPr lang="en-US" sz="1800" dirty="0">
                <a:ea typeface="+mn-lt"/>
                <a:cs typeface="+mn-lt"/>
              </a:rPr>
              <a:t> point de </a:t>
            </a:r>
            <a:r>
              <a:rPr lang="en-US" sz="1800" dirty="0" err="1">
                <a:ea typeface="+mn-lt"/>
                <a:cs typeface="+mn-lt"/>
              </a:rPr>
              <a:t>contrôle</a:t>
            </a:r>
            <a:r>
              <a:rPr lang="en-US" sz="1800" noProof="0" dirty="0">
                <a:effectLst/>
                <a:ea typeface="+mn-lt"/>
                <a:cs typeface="+mn-lt"/>
              </a:rPr>
              <a:t>. </a:t>
            </a:r>
            <a:r>
              <a:rPr lang="en-US" sz="1800" dirty="0">
                <a:ea typeface="+mn-lt"/>
                <a:cs typeface="+mn-lt"/>
              </a:rPr>
              <a:t>Elle </a:t>
            </a:r>
            <a:r>
              <a:rPr lang="en-US" sz="1800" dirty="0" err="1">
                <a:ea typeface="+mn-lt"/>
                <a:cs typeface="+mn-lt"/>
              </a:rPr>
              <a:t>explique</a:t>
            </a:r>
            <a:r>
              <a:rPr lang="en-US" sz="1800" dirty="0">
                <a:ea typeface="+mn-lt"/>
                <a:cs typeface="+mn-lt"/>
              </a:rPr>
              <a:t> dans la langue locale </a:t>
            </a:r>
            <a:r>
              <a:rPr lang="en-US" sz="1800" dirty="0" err="1">
                <a:ea typeface="+mn-lt"/>
                <a:cs typeface="+mn-lt"/>
              </a:rPr>
              <a:t>qu’il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s’agit</a:t>
            </a:r>
            <a:r>
              <a:rPr lang="en-US" sz="1800" dirty="0">
                <a:ea typeface="+mn-lt"/>
                <a:cs typeface="+mn-lt"/>
              </a:rPr>
              <a:t> de son père et </a:t>
            </a:r>
            <a:r>
              <a:rPr lang="en-US" sz="1800" dirty="0" err="1">
                <a:ea typeface="+mn-lt"/>
                <a:cs typeface="+mn-lt"/>
              </a:rPr>
              <a:t>qu’ils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vont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rendre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visite</a:t>
            </a:r>
            <a:r>
              <a:rPr lang="en-US" sz="1800" dirty="0">
                <a:ea typeface="+mn-lt"/>
                <a:cs typeface="+mn-lt"/>
              </a:rPr>
              <a:t> à des </a:t>
            </a:r>
            <a:r>
              <a:rPr lang="en-US" sz="1800" dirty="0" err="1">
                <a:ea typeface="+mn-lt"/>
                <a:cs typeface="+mn-lt"/>
              </a:rPr>
              <a:t>proches</a:t>
            </a:r>
            <a:r>
              <a:rPr lang="en-US" sz="1800" dirty="0">
                <a:ea typeface="+mn-lt"/>
                <a:cs typeface="+mn-lt"/>
              </a:rPr>
              <a:t> de </a:t>
            </a:r>
            <a:r>
              <a:rPr lang="en-US" sz="1800" dirty="0" err="1">
                <a:ea typeface="+mn-lt"/>
                <a:cs typeface="+mn-lt"/>
              </a:rPr>
              <a:t>l’autre</a:t>
            </a:r>
            <a:r>
              <a:rPr lang="en-US" sz="1800" dirty="0">
                <a:ea typeface="+mn-lt"/>
                <a:cs typeface="+mn-lt"/>
              </a:rPr>
              <a:t> </a:t>
            </a:r>
            <a:r>
              <a:rPr lang="en-US" sz="1800" dirty="0" err="1">
                <a:ea typeface="+mn-lt"/>
                <a:cs typeface="+mn-lt"/>
              </a:rPr>
              <a:t>côté</a:t>
            </a:r>
            <a:r>
              <a:rPr lang="en-US" sz="1800" dirty="0">
                <a:ea typeface="+mn-lt"/>
                <a:cs typeface="+mn-lt"/>
              </a:rPr>
              <a:t> de la </a:t>
            </a:r>
            <a:r>
              <a:rPr lang="en-US" sz="1800" dirty="0" err="1">
                <a:ea typeface="+mn-lt"/>
                <a:cs typeface="+mn-lt"/>
              </a:rPr>
              <a:t>frontière</a:t>
            </a:r>
            <a:r>
              <a:rPr lang="en-US" sz="1800" noProof="0" dirty="0">
                <a:effectLst/>
                <a:ea typeface="+mn-lt"/>
                <a:cs typeface="+mn-lt"/>
              </a:rPr>
              <a:t>.</a:t>
            </a:r>
            <a:endParaRPr lang="en-US" dirty="0">
              <a:ea typeface="+mn-lt"/>
              <a:cs typeface="+mn-lt"/>
            </a:endParaRPr>
          </a:p>
        </p:txBody>
      </p:sp>
      <p:pic>
        <p:nvPicPr>
          <p:cNvPr id="4" name="Image 3361">
            <a:extLst>
              <a:ext uri="{FF2B5EF4-FFF2-40B4-BE49-F238E27FC236}">
                <a16:creationId xmlns:a16="http://schemas.microsoft.com/office/drawing/2014/main" id="{8DB31E6A-0474-AC1B-1C26-E7F0957F99FF}"/>
              </a:ext>
            </a:extLst>
          </p:cNvPr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57418" y="4343400"/>
            <a:ext cx="1896382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926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90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A5D5FAC-187A-4224-898F-839D651D3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>
                <a:solidFill>
                  <a:schemeClr val="bg1"/>
                </a:solidFill>
              </a:rPr>
              <a:t>Tâche</a:t>
            </a:r>
            <a:endParaRPr lang="en-GB" b="1" noProof="0" dirty="0" err="1">
              <a:solidFill>
                <a:schemeClr val="bg1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81AFEB6-B442-249B-4BB7-3B5FB0D328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Vous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êtes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un homme,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officier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du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bataillon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d’infanterie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actuellement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déployé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au point de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contrôle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des Nations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Unies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situé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dans le village de Lora, qui se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trouve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à environ 50 km du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Rimosa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, un pays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voisin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. Vous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travaillez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avec deux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autres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collègues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masculins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qui font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partie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de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votre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unité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d’infanterie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et avec un assistant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multilingue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, un homme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également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. Une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policière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des Nations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Unies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est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également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présente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.</a:t>
            </a:r>
            <a:endParaRPr lang="fr-FR" dirty="0">
              <a:solidFill>
                <a:schemeClr val="bg1"/>
              </a:solidFill>
              <a:ea typeface="+mn-lt"/>
              <a:cs typeface="+mn-lt"/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Une femme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d’âge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moyen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vêtue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d’habits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traditionnels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conduit un homme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âgé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également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en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habits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traditionnels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jusqu’au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point de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contrôle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. Elle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explique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dans la langue locale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qu’il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s’agit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de son père et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qu’ils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vont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rendre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visite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à des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proches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de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l’autre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côté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de la </a:t>
            </a:r>
            <a:r>
              <a:rPr lang="en-US" sz="2400" dirty="0" err="1">
                <a:solidFill>
                  <a:schemeClr val="bg1"/>
                </a:solidFill>
                <a:ea typeface="+mn-lt"/>
                <a:cs typeface="+mn-lt"/>
              </a:rPr>
              <a:t>frontière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.</a:t>
            </a:r>
            <a:endParaRPr lang="en-US" dirty="0">
              <a:solidFill>
                <a:schemeClr val="bg1"/>
              </a:solidFill>
              <a:ea typeface="+mn-lt"/>
              <a:cs typeface="+mn-lt"/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Comment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procéderiez-vous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pour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fouiller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la femme et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l’homme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au point de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contrôle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? Quels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problèmes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pourraient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se poser ? Que </a:t>
            </a:r>
            <a:r>
              <a:rPr lang="en-US" sz="2400" err="1">
                <a:solidFill>
                  <a:schemeClr val="bg1"/>
                </a:solidFill>
                <a:ea typeface="+mn-lt"/>
                <a:cs typeface="+mn-lt"/>
              </a:rPr>
              <a:t>feriez-vous</a:t>
            </a:r>
            <a:r>
              <a:rPr lang="en-US" sz="2400" dirty="0">
                <a:solidFill>
                  <a:schemeClr val="bg1"/>
                </a:solidFill>
                <a:ea typeface="+mn-lt"/>
                <a:cs typeface="+mn-lt"/>
              </a:rPr>
              <a:t> ? </a:t>
            </a:r>
            <a:r>
              <a:rPr lang="en-US" sz="2400" i="1" err="1">
                <a:solidFill>
                  <a:schemeClr val="bg1"/>
                </a:solidFill>
                <a:ea typeface="+mn-lt"/>
                <a:cs typeface="+mn-lt"/>
              </a:rPr>
              <a:t>Choisissez</a:t>
            </a:r>
            <a:r>
              <a:rPr lang="en-US" sz="2400" i="1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400" i="1" err="1">
                <a:solidFill>
                  <a:schemeClr val="bg1"/>
                </a:solidFill>
                <a:ea typeface="+mn-lt"/>
                <a:cs typeface="+mn-lt"/>
              </a:rPr>
              <a:t>l’une</a:t>
            </a:r>
            <a:r>
              <a:rPr lang="en-US" sz="2400" i="1" dirty="0">
                <a:solidFill>
                  <a:schemeClr val="bg1"/>
                </a:solidFill>
                <a:ea typeface="+mn-lt"/>
                <a:cs typeface="+mn-lt"/>
              </a:rPr>
              <a:t> des options ci-dessous et </a:t>
            </a:r>
            <a:r>
              <a:rPr lang="en-US" sz="2400" i="1" err="1">
                <a:solidFill>
                  <a:schemeClr val="bg1"/>
                </a:solidFill>
                <a:ea typeface="+mn-lt"/>
                <a:cs typeface="+mn-lt"/>
              </a:rPr>
              <a:t>soyez</a:t>
            </a:r>
            <a:r>
              <a:rPr lang="en-US" sz="2400" i="1" dirty="0">
                <a:solidFill>
                  <a:schemeClr val="bg1"/>
                </a:solidFill>
                <a:ea typeface="+mn-lt"/>
                <a:cs typeface="+mn-lt"/>
              </a:rPr>
              <a:t> prêt(e) à justifier </a:t>
            </a:r>
            <a:r>
              <a:rPr lang="en-US" sz="2400" i="1" err="1">
                <a:solidFill>
                  <a:schemeClr val="bg1"/>
                </a:solidFill>
                <a:ea typeface="+mn-lt"/>
                <a:cs typeface="+mn-lt"/>
              </a:rPr>
              <a:t>votre</a:t>
            </a:r>
            <a:r>
              <a:rPr lang="en-US" sz="2400" i="1" dirty="0">
                <a:solidFill>
                  <a:schemeClr val="bg1"/>
                </a:solidFill>
                <a:ea typeface="+mn-lt"/>
                <a:cs typeface="+mn-lt"/>
              </a:rPr>
              <a:t> choix.</a:t>
            </a:r>
            <a:endParaRPr lang="en-US" i="1" dirty="0">
              <a:solidFill>
                <a:schemeClr val="bg1"/>
              </a:solidFill>
              <a:ea typeface="+mn-lt"/>
              <a:cs typeface="+mn-lt"/>
            </a:endParaRPr>
          </a:p>
          <a:p>
            <a:pPr>
              <a:buNone/>
            </a:pPr>
            <a:endParaRPr lang="en-US"/>
          </a:p>
          <a:p>
            <a:pPr marL="0" indent="0">
              <a:buNone/>
            </a:pP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446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133DB7-2368-4EE0-A0FD-45A4BE3B1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>
                <a:ea typeface="+mj-lt"/>
                <a:cs typeface="+mj-lt"/>
              </a:rPr>
              <a:t>Action </a:t>
            </a:r>
            <a:r>
              <a:rPr lang="en-GB" dirty="0">
                <a:ea typeface="+mj-lt"/>
                <a:cs typeface="+mj-lt"/>
              </a:rPr>
              <a:t>à prendre </a:t>
            </a:r>
            <a:endParaRPr lang="fr-FR" dirty="0"/>
          </a:p>
        </p:txBody>
      </p:sp>
      <p:pic>
        <p:nvPicPr>
          <p:cNvPr id="3" name="Image 2" descr="Une image contenant texte, illustration&#10;&#10;Le contenu généré par l’IA peut être incorrect.">
            <a:extLst>
              <a:ext uri="{FF2B5EF4-FFF2-40B4-BE49-F238E27FC236}">
                <a16:creationId xmlns:a16="http://schemas.microsoft.com/office/drawing/2014/main" id="{2E91EA74-63F2-448F-D036-66E1C94F6F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7137" y="1372455"/>
            <a:ext cx="7017727" cy="475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889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7B3B0D-CDDE-4BDF-AAED-427D162D8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Scénario</a:t>
            </a:r>
            <a:endParaRPr lang="en-GB" noProof="0" dirty="0" err="1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CC1472-E4FC-3A41-8653-4AD555D58CE6}"/>
              </a:ext>
            </a:extLst>
          </p:cNvPr>
          <p:cNvSpPr txBox="1"/>
          <p:nvPr/>
        </p:nvSpPr>
        <p:spPr>
          <a:xfrm>
            <a:off x="2873827" y="5968777"/>
            <a:ext cx="7053943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Titre de journal </a:t>
            </a:r>
            <a:r>
              <a:rPr lang="en-US" sz="1800" b="1" i="0" u="none" strike="noStrike" baseline="0" dirty="0">
                <a:solidFill>
                  <a:srgbClr val="004C99"/>
                </a:solidFill>
                <a:ea typeface="+mn-lt"/>
                <a:cs typeface="+mn-lt"/>
              </a:rPr>
              <a:t>: 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La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contrebande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d’armes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entre le </a:t>
            </a:r>
            <a:r>
              <a:rPr lang="en-US" sz="1800" b="1" i="0" u="none" strike="noStrike" baseline="0" dirty="0">
                <a:solidFill>
                  <a:srgbClr val="004C99"/>
                </a:solidFill>
                <a:ea typeface="+mn-lt"/>
                <a:cs typeface="+mn-lt"/>
              </a:rPr>
              <a:t>Carana 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et le </a:t>
            </a:r>
            <a:r>
              <a:rPr lang="en-US" sz="1800" b="1" i="0" u="none" strike="noStrike" baseline="0" err="1">
                <a:solidFill>
                  <a:srgbClr val="004C99"/>
                </a:solidFill>
                <a:ea typeface="+mn-lt"/>
                <a:cs typeface="+mn-lt"/>
              </a:rPr>
              <a:t>Rimosa</a:t>
            </a:r>
            <a:r>
              <a:rPr lang="en-US" sz="1800" b="1" i="0" u="none" strike="noStrike" baseline="0" dirty="0">
                <a:solidFill>
                  <a:srgbClr val="004C99"/>
                </a:solidFill>
                <a:ea typeface="+mn-lt"/>
                <a:cs typeface="+mn-lt"/>
              </a:rPr>
              <a:t>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atteint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des </a:t>
            </a:r>
            <a:r>
              <a:rPr lang="en-US" b="1" err="1">
                <a:solidFill>
                  <a:srgbClr val="004C99"/>
                </a:solidFill>
                <a:ea typeface="+mn-lt"/>
                <a:cs typeface="+mn-lt"/>
              </a:rPr>
              <a:t>niveaux</a:t>
            </a:r>
            <a:r>
              <a:rPr lang="en-US" b="1" dirty="0">
                <a:solidFill>
                  <a:srgbClr val="004C99"/>
                </a:solidFill>
                <a:ea typeface="+mn-lt"/>
                <a:cs typeface="+mn-lt"/>
              </a:rPr>
              <a:t> record</a:t>
            </a:r>
            <a:r>
              <a:rPr lang="en-US" sz="1800" b="1" i="0" u="none" strike="noStrike" baseline="0" dirty="0">
                <a:solidFill>
                  <a:srgbClr val="004C99"/>
                </a:solidFill>
                <a:ea typeface="+mn-lt"/>
                <a:cs typeface="+mn-lt"/>
              </a:rPr>
              <a:t>.</a:t>
            </a:r>
            <a:endParaRPr lang="fr-FR" b="1" dirty="0">
              <a:ea typeface="+mn-lt"/>
              <a:cs typeface="+mn-lt"/>
            </a:endParaRPr>
          </a:p>
        </p:txBody>
      </p:sp>
      <p:pic>
        <p:nvPicPr>
          <p:cNvPr id="3" name="Image 2" descr="Une image contenant texte, Police, Impression, carte de visite&#10;&#10;Le contenu généré par l’IA peut être incorrect.">
            <a:extLst>
              <a:ext uri="{FF2B5EF4-FFF2-40B4-BE49-F238E27FC236}">
                <a16:creationId xmlns:a16="http://schemas.microsoft.com/office/drawing/2014/main" id="{C8D6D081-76EA-2D54-964E-C53FDAF7F7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6941" y="1472141"/>
            <a:ext cx="6098117" cy="3903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86834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182e6f1-0aed-4d70-b952-9ad3a2aa56b1" xsi:nil="true"/>
    <lcf76f155ced4ddcb4097134ff3c332f xmlns="2a1b13b6-5cb9-4595-b3a5-ce37c490501b">
      <Terms xmlns="http://schemas.microsoft.com/office/infopath/2007/PartnerControls"/>
    </lcf76f155ced4ddcb4097134ff3c332f>
    <Modifiedby xmlns="2a1b13b6-5cb9-4595-b3a5-ce37c490501b">
      <UserInfo>
        <DisplayName/>
        <AccountId xsi:nil="true"/>
        <AccountType/>
      </UserInfo>
    </Modifiedby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03B476E85AC8342866B6524D17E8A86" ma:contentTypeVersion="15" ma:contentTypeDescription="Create a new document." ma:contentTypeScope="" ma:versionID="6f4255f04ee179430cc104f91b0200fd">
  <xsd:schema xmlns:xsd="http://www.w3.org/2001/XMLSchema" xmlns:xs="http://www.w3.org/2001/XMLSchema" xmlns:p="http://schemas.microsoft.com/office/2006/metadata/properties" xmlns:ns2="2a1b13b6-5cb9-4595-b3a5-ce37c490501b" xmlns:ns3="1182e6f1-0aed-4d70-b952-9ad3a2aa56b1" targetNamespace="http://schemas.microsoft.com/office/2006/metadata/properties" ma:root="true" ma:fieldsID="6d9e584548addd11aa168e3962c0e029" ns2:_="" ns3:_="">
    <xsd:import namespace="2a1b13b6-5cb9-4595-b3a5-ce37c490501b"/>
    <xsd:import namespace="1182e6f1-0aed-4d70-b952-9ad3a2aa56b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odifi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1b13b6-5cb9-4595-b3a5-ce37c490501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odifiedby" ma:index="21" nillable="true" ma:displayName="Modified by" ma:format="Dropdown" ma:list="UserInfo" ma:SharePointGroup="0" ma:internalName="Modifiedby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82e6f1-0aed-4d70-b952-9ad3a2aa56b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23755600-0716-459b-b585-a330963190da}" ma:internalName="TaxCatchAll" ma:showField="CatchAllData" ma:web="1182e6f1-0aed-4d70-b952-9ad3a2aa56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649E3A2-EFD6-49DC-9C84-5976A7A2538E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2a1b13b6-5cb9-4595-b3a5-ce37c490501b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1182e6f1-0aed-4d70-b952-9ad3a2aa56b1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7AC69B5-0F96-4A5D-BA39-8CA109106A3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a1b13b6-5cb9-4595-b3a5-ce37c490501b"/>
    <ds:schemaRef ds:uri="1182e6f1-0aed-4d70-b952-9ad3a2aa56b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F2D34EC-92F4-4037-ADEB-0F0937A5925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Thème Office</vt:lpstr>
      <vt:lpstr>ÉTUDE DE CAS N°7 : GÉRER LES POINTS DE CONTRÔLE EN TENANT COMPTE DES QUESTIONS DE GENRE</vt:lpstr>
      <vt:lpstr>PowerPoint Presentation</vt:lpstr>
      <vt:lpstr>PowerPoint Presentation</vt:lpstr>
      <vt:lpstr>PowerPoint Presentation</vt:lpstr>
      <vt:lpstr>Cadre</vt:lpstr>
      <vt:lpstr>Cadre (ctd)</vt:lpstr>
      <vt:lpstr>Tâche</vt:lpstr>
      <vt:lpstr>Action à prendre </vt:lpstr>
      <vt:lpstr>Scénario</vt:lpstr>
      <vt:lpstr>Scénario</vt:lpstr>
      <vt:lpstr>PowerPoint Presentation</vt:lpstr>
      <vt:lpstr>Remember!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Josselin Bourges</dc:creator>
  <cp:lastModifiedBy>Josselin Bourges</cp:lastModifiedBy>
  <cp:revision>79</cp:revision>
  <dcterms:created xsi:type="dcterms:W3CDTF">2025-08-15T20:25:47Z</dcterms:created>
  <dcterms:modified xsi:type="dcterms:W3CDTF">2025-08-28T21:15:50Z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0x010100C03B476E85AC8342866B6524D17E8A86</vt:lpwstr>
  </property>
  <property fmtid="{D5CDD505-2E9C-101B-9397-08002B2CF9AE}" pid="3" name="MediaServiceImageTags">
    <vt:lpwstr/>
  </property>
</Properties>
</file>